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metadata/core-properties" Target="docProps/core0.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63B4617E-1F56-A016-F93F-E78268FC6BDA}" name="Courtney Keith" initials="CK" userId="S::pol13051@calgarypolice.ca::b8de7467-fd39-4cb4-adbd-762aec25d7ac" providerId="AD"/>
  <p188:author id="{D6B75CDA-2F12-5265-AD6A-0B2EF8DCD5E4}" name="Kristine Robidoux" initials="" userId="S::POL12705@calgarypolice.ca::5ae4aecf-6f98-4d4e-bab9-c9b970a0ea7c" providerId="AD"/>
  <p188:author id="{63EEC8DE-E8DA-1F51-AD88-6BA4AD703A8A}" name="Amory Hamilton-Henry" initials="AH" userId="S::POL11265@calgarypolice.ca::b2e25d04-7d6a-4909-9a65-3ccdbe7effb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label 0</c:f>
              <c:strCache>
                <c:ptCount val="1"/>
                <c:pt idx="0">
                  <c:v>Monthly closures</c:v>
                </c:pt>
              </c:strCache>
            </c:strRef>
          </c:tx>
          <c:spPr>
            <a:solidFill>
              <a:schemeClr val="accent2"/>
            </a:solidFill>
            <a:ln>
              <a:noFill/>
            </a:ln>
            <a:effectLst/>
          </c:spPr>
          <c:invertIfNegative val="0"/>
          <c:dPt>
            <c:idx val="9"/>
            <c:invertIfNegative val="0"/>
            <c:bubble3D val="0"/>
            <c:spPr>
              <a:solidFill>
                <a:srgbClr val="92D050"/>
              </a:solidFill>
              <a:ln>
                <a:noFill/>
              </a:ln>
              <a:effectLst/>
            </c:spPr>
            <c:extLst>
              <c:ext xmlns:c16="http://schemas.microsoft.com/office/drawing/2014/chart" uri="{C3380CC4-5D6E-409C-BE32-E72D297353CC}">
                <c16:uniqueId val="{00000001-A9B2-4720-BA95-6E9C9E393934}"/>
              </c:ext>
            </c:extLst>
          </c:dPt>
          <c:dPt>
            <c:idx val="10"/>
            <c:invertIfNegative val="0"/>
            <c:bubble3D val="0"/>
            <c:spPr>
              <a:solidFill>
                <a:srgbClr val="92D050"/>
              </a:solidFill>
              <a:ln>
                <a:noFill/>
              </a:ln>
              <a:effectLst/>
            </c:spPr>
            <c:extLst>
              <c:ext xmlns:c16="http://schemas.microsoft.com/office/drawing/2014/chart" uri="{C3380CC4-5D6E-409C-BE32-E72D297353CC}">
                <c16:uniqueId val="{00000003-A9B2-4720-BA95-6E9C9E393934}"/>
              </c:ext>
            </c:extLst>
          </c:dPt>
          <c:dPt>
            <c:idx val="11"/>
            <c:invertIfNegative val="0"/>
            <c:bubble3D val="0"/>
            <c:spPr>
              <a:solidFill>
                <a:srgbClr val="92D050"/>
              </a:solidFill>
              <a:ln>
                <a:noFill/>
              </a:ln>
              <a:effectLst/>
            </c:spPr>
            <c:extLst>
              <c:ext xmlns:c16="http://schemas.microsoft.com/office/drawing/2014/chart" uri="{C3380CC4-5D6E-409C-BE32-E72D297353CC}">
                <c16:uniqueId val="{00000005-A9B2-4720-BA95-6E9C9E393934}"/>
              </c:ext>
            </c:extLst>
          </c:dPt>
          <c:dLbls>
            <c:spPr>
              <a:noFill/>
              <a:ln>
                <a:noFill/>
              </a:ln>
              <a:effectLst/>
            </c:spPr>
            <c:txPr>
              <a:bodyPr rot="0" spcFirstLastPara="1" vertOverflow="ellipsis" vert="horz" wrap="square" anchor="ctr" anchorCtr="1"/>
              <a:lstStyle/>
              <a:p>
                <a:pPr>
                  <a:defRPr sz="1200" b="0" i="0" u="none" strike="noStrike" kern="1200" baseline="0">
                    <a:solidFill>
                      <a:srgbClr val="000000"/>
                    </a:solidFill>
                    <a:uFillTx/>
                    <a:latin typeface="Arial"/>
                    <a:ea typeface="+mn-ea"/>
                    <a:cs typeface="+mn-cs"/>
                  </a:defRPr>
                </a:pPr>
                <a:endParaRPr lang="en-US"/>
              </a:p>
            </c:tx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0"/>
              </c:ext>
            </c:extLst>
          </c:dLbls>
          <c:cat>
            <c:strRef>
              <c:f>categories</c:f>
              <c:strCache>
                <c:ptCount val="12"/>
                <c:pt idx="0">
                  <c:v>Jan</c:v>
                </c:pt>
                <c:pt idx="1">
                  <c:v>Feb</c:v>
                </c:pt>
                <c:pt idx="2">
                  <c:v>Mar</c:v>
                </c:pt>
                <c:pt idx="3">
                  <c:v>Apr</c:v>
                </c:pt>
                <c:pt idx="4">
                  <c:v>May</c:v>
                </c:pt>
                <c:pt idx="5">
                  <c:v>Jun</c:v>
                </c:pt>
                <c:pt idx="6">
                  <c:v>Jul</c:v>
                </c:pt>
                <c:pt idx="7">
                  <c:v>Aug</c:v>
                </c:pt>
                <c:pt idx="8">
                  <c:v>Sep</c:v>
                </c:pt>
                <c:pt idx="9">
                  <c:v>Oct est.</c:v>
                </c:pt>
                <c:pt idx="10">
                  <c:v>Nov est.</c:v>
                </c:pt>
                <c:pt idx="11">
                  <c:v>Dec est.</c:v>
                </c:pt>
              </c:strCache>
            </c:strRef>
          </c:cat>
          <c:val>
            <c:numRef>
              <c:f>0</c:f>
              <c:numCache>
                <c:formatCode>General</c:formatCode>
                <c:ptCount val="12"/>
                <c:pt idx="0">
                  <c:v>203</c:v>
                </c:pt>
                <c:pt idx="1">
                  <c:v>114</c:v>
                </c:pt>
                <c:pt idx="2">
                  <c:v>227</c:v>
                </c:pt>
                <c:pt idx="3">
                  <c:v>243</c:v>
                </c:pt>
                <c:pt idx="4">
                  <c:v>125</c:v>
                </c:pt>
                <c:pt idx="5">
                  <c:v>222</c:v>
                </c:pt>
                <c:pt idx="6">
                  <c:v>431</c:v>
                </c:pt>
                <c:pt idx="7">
                  <c:v>338</c:v>
                </c:pt>
                <c:pt idx="8">
                  <c:v>438</c:v>
                </c:pt>
                <c:pt idx="9">
                  <c:v>400</c:v>
                </c:pt>
                <c:pt idx="10">
                  <c:v>400</c:v>
                </c:pt>
                <c:pt idx="11">
                  <c:v>400</c:v>
                </c:pt>
              </c:numCache>
            </c:numRef>
          </c:val>
          <c:extLst>
            <c:ext xmlns:c16="http://schemas.microsoft.com/office/drawing/2014/chart" uri="{C3380CC4-5D6E-409C-BE32-E72D297353CC}">
              <c16:uniqueId val="{00000006-A9B2-4720-BA95-6E9C9E393934}"/>
            </c:ext>
          </c:extLst>
        </c:ser>
        <c:dLbls>
          <c:showLegendKey val="0"/>
          <c:showVal val="0"/>
          <c:showCatName val="0"/>
          <c:showSerName val="0"/>
          <c:showPercent val="0"/>
          <c:showBubbleSize val="0"/>
        </c:dLbls>
        <c:gapWidth val="150"/>
        <c:axId val="82490888"/>
        <c:axId val="4251070"/>
      </c:barChart>
      <c:catAx>
        <c:axId val="82490888"/>
        <c:scaling>
          <c:orientation val="minMax"/>
        </c:scaling>
        <c:delete val="0"/>
        <c:axPos val="b"/>
        <c:numFmt formatCode="General" sourceLinked="0"/>
        <c:majorTickMark val="out"/>
        <c:minorTickMark val="none"/>
        <c:tickLblPos val="low"/>
        <c:spPr>
          <a:noFill/>
          <a:ln w="12600" cap="flat" cmpd="sng" algn="ctr">
            <a:solidFill>
              <a:srgbClr val="888888"/>
            </a:solidFill>
            <a:prstDash val="solid"/>
            <a:round/>
          </a:ln>
          <a:effectLst/>
        </c:spPr>
        <c:txPr>
          <a:bodyPr rot="-60000000" spcFirstLastPara="1" vertOverflow="ellipsis" vert="horz" wrap="square" anchor="ctr" anchorCtr="1"/>
          <a:lstStyle/>
          <a:p>
            <a:pPr>
              <a:defRPr sz="1000" b="0" i="0" u="none" strike="noStrike" kern="1200" baseline="0">
                <a:solidFill>
                  <a:srgbClr val="000000"/>
                </a:solidFill>
                <a:uFillTx/>
                <a:latin typeface="Arial"/>
                <a:ea typeface="+mn-ea"/>
                <a:cs typeface="+mn-cs"/>
              </a:defRPr>
            </a:pPr>
            <a:endParaRPr lang="en-US"/>
          </a:p>
        </c:txPr>
        <c:crossAx val="4251070"/>
        <c:crosses val="autoZero"/>
        <c:auto val="1"/>
        <c:lblAlgn val="ctr"/>
        <c:lblOffset val="100"/>
        <c:noMultiLvlLbl val="0"/>
      </c:catAx>
      <c:valAx>
        <c:axId val="4251070"/>
        <c:scaling>
          <c:orientation val="minMax"/>
          <c:max val="500"/>
          <c:min val="0"/>
        </c:scaling>
        <c:delete val="0"/>
        <c:axPos val="l"/>
        <c:majorGridlines>
          <c:spPr>
            <a:ln w="12600" cap="flat" cmpd="sng" algn="ctr">
              <a:solidFill>
                <a:srgbClr val="888888"/>
              </a:solidFill>
              <a:prstDash val="solid"/>
              <a:round/>
            </a:ln>
            <a:effectLst/>
          </c:spPr>
        </c:majorGridlines>
        <c:numFmt formatCode="General" sourceLinked="0"/>
        <c:majorTickMark val="out"/>
        <c:minorTickMark val="none"/>
        <c:tickLblPos val="nextTo"/>
        <c:spPr>
          <a:noFill/>
          <a:ln w="12600" cap="flat" cmpd="sng" algn="ctr">
            <a:solidFill>
              <a:srgbClr val="888888"/>
            </a:solidFill>
            <a:prstDash val="solid"/>
            <a:round/>
          </a:ln>
          <a:effectLst/>
        </c:spPr>
        <c:txPr>
          <a:bodyPr rot="-60000000" spcFirstLastPara="1" vertOverflow="ellipsis" vert="horz" wrap="square" anchor="ctr" anchorCtr="1"/>
          <a:lstStyle/>
          <a:p>
            <a:pPr>
              <a:defRPr sz="1000" b="0" i="0" u="none" strike="noStrike" kern="1200" baseline="0">
                <a:solidFill>
                  <a:srgbClr val="000000"/>
                </a:solidFill>
                <a:uFillTx/>
                <a:latin typeface="Arial"/>
                <a:ea typeface="+mn-ea"/>
                <a:cs typeface="+mn-cs"/>
              </a:defRPr>
            </a:pPr>
            <a:endParaRPr lang="en-US"/>
          </a:p>
        </c:txPr>
        <c:crossAx val="82490888"/>
        <c:crosses val="autoZero"/>
        <c:crossBetween val="between"/>
        <c:majorUnit val="100"/>
      </c:valAx>
      <c:spPr>
        <a:noFill/>
        <a:ln w="12600">
          <a:solidFill>
            <a:srgbClr val="D9E2E8"/>
          </a:solidFill>
          <a:round/>
        </a:ln>
        <a:effectLst/>
      </c:spPr>
    </c:plotArea>
    <c:plotVisOnly val="1"/>
    <c:dispBlanksAs val="span"/>
    <c:showDLblsOverMax val="1"/>
  </c:chart>
  <c:spPr>
    <a:noFill/>
    <a:ln w="0" cap="flat" cmpd="sng" algn="ctr">
      <a:noFill/>
      <a:prstDash val="solid"/>
      <a:miter lim="800000"/>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
  <cs:axisTitle>
    <cs:lnRef idx="0"/>
    <cs:fillRef idx="0"/>
    <cs:effectRef idx="0"/>
    <cs:fontRef idx="minor">
      <a:schemeClr val="tx1"/>
    </cs:fontRef>
    <cs:defRPr sz="1000" b="1" kern="1200"/>
  </cs:axisTitle>
  <cs:categoryAxis>
    <cs:lnRef idx="1">
      <a:schemeClr val="tx1"/>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0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39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6550" y="0"/>
            <a:ext cx="3026833" cy="465394"/>
          </a:xfrm>
          <a:prstGeom prst="rect">
            <a:avLst/>
          </a:prstGeom>
        </p:spPr>
        <p:txBody>
          <a:bodyPr vert="horz" lIns="91440" tIns="45720" rIns="91440" bIns="45720" rtlCol="0"/>
          <a:lstStyle>
            <a:lvl1pPr algn="r">
              <a:defRPr sz="1200"/>
            </a:lvl1pPr>
          </a:lstStyle>
          <a:p>
            <a:fld id="{19C566B2-F024-4958-BF60-BB1041CD1E8B}" type="datetimeFigureOut">
              <a:t>10/28/2026</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8307"/>
            <a:ext cx="3026833" cy="46539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8307"/>
            <a:ext cx="3026833" cy="465393"/>
          </a:xfrm>
          <a:prstGeom prst="rect">
            <a:avLst/>
          </a:prstGeom>
        </p:spPr>
        <p:txBody>
          <a:bodyPr vert="horz" lIns="91440" tIns="45720" rIns="91440" bIns="45720" rtlCol="0" anchor="b"/>
          <a:lstStyle>
            <a:lvl1pPr algn="r">
              <a:defRPr sz="1200"/>
            </a:lvl1pPr>
          </a:lstStyle>
          <a:p>
            <a:fld id="{614DF535-1004-46F2-A9EA-96E5810B7186}" type="slidenum">
              <a:t>‹#›</a:t>
            </a:fld>
            <a:endParaRPr lang="en-US"/>
          </a:p>
        </p:txBody>
      </p:sp>
    </p:spTree>
    <p:extLst>
      <p:ext uri="{BB962C8B-B14F-4D97-AF65-F5344CB8AC3E}">
        <p14:creationId xmlns:p14="http://schemas.microsoft.com/office/powerpoint/2010/main" val="3631679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noRot="1" noChangeAspect="1"/>
          </p:cNvSpPr>
          <p:nvPr>
            <p:ph type="sldImg"/>
          </p:nvPr>
        </p:nvSpPr>
        <p:spPr>
          <a:xfrm>
            <a:off x="1403350" y="869950"/>
            <a:ext cx="4178300" cy="2351088"/>
          </a:xfrm>
          <a:prstGeom prst="rect">
            <a:avLst/>
          </a:prstGeom>
          <a:ln w="0">
            <a:noFill/>
          </a:ln>
        </p:spPr>
      </p:sp>
      <p:sp>
        <p:nvSpPr>
          <p:cNvPr id="105" name="PlaceHolder 2"/>
          <p:cNvSpPr>
            <a:spLocks noGrp="1"/>
          </p:cNvSpPr>
          <p:nvPr>
            <p:ph type="body"/>
          </p:nvPr>
        </p:nvSpPr>
        <p:spPr>
          <a:xfrm>
            <a:off x="698500" y="3350904"/>
            <a:ext cx="5587633" cy="2741250"/>
          </a:xfrm>
          <a:prstGeom prst="rect">
            <a:avLst/>
          </a:prstGeom>
          <a:noFill/>
          <a:ln w="0">
            <a:noFill/>
          </a:ln>
        </p:spPr>
        <p:txBody>
          <a:bodyPr lIns="91440" tIns="45720" rIns="91440" bIns="45720" anchor="t">
            <a:noAutofit/>
          </a:bodyPr>
          <a:lstStyle/>
          <a:p>
            <a:r>
              <a:rPr lang="en-US"/>
              <a:t>SPEAKING NOTES</a:t>
            </a:r>
          </a:p>
          <a:p>
            <a:endParaRPr lang="en-US"/>
          </a:p>
          <a:p>
            <a:r>
              <a:rPr lang="en-US" dirty="0"/>
              <a:t>Chair and Commissioners, our handling of access and privacy requests has fallen short of the service people should expect from us. The resulting backlog has damaged the confidence of this Commission and the Privacy Commissioner. We accept responsibility for allowing the Section to reach this position. People waiting for information deserve a service they can rely on. We owe them, and you, an honest account of what went wrong and evidence that our response is improving the service people receive. </a:t>
            </a:r>
            <a:r>
              <a:rPr lang="en-US"/>
              <a:t> And while we recognize that our historical handling of access requests has undermined confidence, we are resolutely addressing that failure and focused on earning back trust.</a:t>
            </a:r>
            <a:endParaRPr lang="en-US">
              <a:ea typeface="Calibri"/>
              <a:cs typeface="Calibri"/>
            </a:endParaRPr>
          </a:p>
          <a:p>
            <a:endParaRPr lang="en-US"/>
          </a:p>
          <a:p>
            <a:r>
              <a:rPr lang="en-US"/>
              <a:t>Today, we will explain the scale of the work, the changes we have introduced, and the results we can substantiate. This presentation covers improvement and modernization of the Access and Privacy Section. </a:t>
            </a:r>
          </a:p>
          <a:p>
            <a:endParaRPr lang="en-US"/>
          </a:p>
          <a:p>
            <a:r>
              <a:rPr lang="en-US"/>
              <a:t>I want to set expectations clearly at the outset. We cannot fix this overnight or quickly. At the same time, the length of the recovery cannot become an excuse for delay. You should expect us to demonstrate progress along the way and be candid about what remains difficult.</a:t>
            </a:r>
          </a:p>
          <a:p>
            <a:endParaRPr lang="en-US"/>
          </a:p>
          <a:p>
            <a:r>
              <a:rPr lang="en-US"/>
              <a:t>The confidence we are asking you to develop must come from performance over time. We understand that assurances alone will not restore trust.</a:t>
            </a:r>
          </a:p>
          <a:p>
            <a:endParaRPr lang="en-US"/>
          </a:p>
          <a:p>
            <a:endParaRPr lang="en-US">
              <a:ea typeface="Calibri"/>
              <a:cs typeface="Calibri"/>
            </a:endParaRPr>
          </a:p>
          <a:p>
            <a:endParaRPr lang="en-US">
              <a:ea typeface="Calibri"/>
              <a:cs typeface="Calibri"/>
            </a:endParaRPr>
          </a:p>
        </p:txBody>
      </p:sp>
      <p:sp>
        <p:nvSpPr>
          <p:cNvPr id="106" name="PlaceHolder 3"/>
          <p:cNvSpPr>
            <a:spLocks noGrp="1"/>
          </p:cNvSpPr>
          <p:nvPr>
            <p:ph type="sldNum" idx="11"/>
          </p:nvPr>
        </p:nvSpPr>
        <p:spPr>
          <a:xfrm>
            <a:off x="3956700" y="6613540"/>
            <a:ext cx="3026467" cy="348961"/>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DB78F994-634C-4219-B1FF-B044648E3ADF}" type="slidenum">
              <a:rPr lang="en-US" sz="1200" b="0" u="none" strike="noStrike">
                <a:solidFill>
                  <a:schemeClr val="dk1"/>
                </a:solidFill>
                <a:effectLst/>
                <a:uFillTx/>
                <a:latin typeface="+mn-lt"/>
                <a:ea typeface="+mn-ea"/>
              </a:rPr>
              <a:t>1</a:t>
            </a:fld>
            <a:endParaRPr lang="en-US" sz="12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PlaceHolder 1"/>
          <p:cNvSpPr>
            <a:spLocks noGrp="1" noRot="1" noChangeAspect="1"/>
          </p:cNvSpPr>
          <p:nvPr>
            <p:ph type="sldImg"/>
          </p:nvPr>
        </p:nvSpPr>
        <p:spPr>
          <a:xfrm>
            <a:off x="1403350" y="869950"/>
            <a:ext cx="4178300" cy="2351088"/>
          </a:xfrm>
          <a:prstGeom prst="rect">
            <a:avLst/>
          </a:prstGeom>
          <a:ln w="0">
            <a:noFill/>
          </a:ln>
        </p:spPr>
      </p:sp>
      <p:sp>
        <p:nvSpPr>
          <p:cNvPr id="108" name="PlaceHolder 2"/>
          <p:cNvSpPr>
            <a:spLocks noGrp="1"/>
          </p:cNvSpPr>
          <p:nvPr>
            <p:ph type="body"/>
          </p:nvPr>
        </p:nvSpPr>
        <p:spPr>
          <a:xfrm>
            <a:off x="698500" y="3350904"/>
            <a:ext cx="5587633" cy="2741250"/>
          </a:xfrm>
          <a:prstGeom prst="rect">
            <a:avLst/>
          </a:prstGeom>
          <a:noFill/>
          <a:ln w="0">
            <a:noFill/>
          </a:ln>
        </p:spPr>
        <p:txBody>
          <a:bodyPr lIns="91440" tIns="45720" rIns="91440" bIns="45720" anchor="t">
            <a:noAutofit/>
          </a:bodyPr>
          <a:lstStyle/>
          <a:p>
            <a:r>
              <a:rPr lang="en-US"/>
              <a:t>SPEAKING NOTES</a:t>
            </a:r>
          </a:p>
          <a:p>
            <a:endParaRPr lang="en-US"/>
          </a:p>
          <a:p>
            <a:r>
              <a:rPr lang="en-US"/>
              <a:t>The May 2026 estimate put the backlog at approximately 4,000 files. The slide also identifies up to 2,000 requests not yet entered into the system and 2,000 unassigned files in Gatekeeper. These figures describe a serious loss of control over the flow of work. </a:t>
            </a:r>
            <a:endParaRPr lang="en-US">
              <a:ea typeface="Calibri"/>
              <a:cs typeface="Calibri"/>
            </a:endParaRPr>
          </a:p>
          <a:p>
            <a:endParaRPr lang="en-US"/>
          </a:p>
          <a:p>
            <a:r>
              <a:rPr lang="en-US"/>
              <a:t>For a person waiting for a response, an unentered or unassigned request means further uncertainty. It also makes it harder for management to establish a reliable picture of what needs attention and how to prioritize it.</a:t>
            </a:r>
          </a:p>
          <a:p>
            <a:endParaRPr lang="en-US"/>
          </a:p>
          <a:p>
            <a:r>
              <a:rPr lang="en-US"/>
              <a:t>The review identified inconsistent roles and workflows, lengthy training requirements, and limited cross-training. There were six vacancies in the Section as of May 31, alongside increasing demand and growing privacy-management responsibilities. </a:t>
            </a:r>
          </a:p>
          <a:p>
            <a:endParaRPr lang="en-US"/>
          </a:p>
          <a:p>
            <a:r>
              <a:rPr lang="en-US"/>
              <a:t>These conditions help explain how the problem developed. They do not excuse the outcome. Our responsibility is to put the Section in a position to meet its obligations reliably.</a:t>
            </a:r>
          </a:p>
          <a:p>
            <a:endParaRPr lang="en-US"/>
          </a:p>
          <a:p>
            <a:r>
              <a:rPr lang="en-US"/>
              <a:t>We have to address accumulated work while continuing to handle incoming requests and strengthening privacy services.  That is why the response has to reach beyond a short burst of extra effort. The way we assign work, develop staff and make decisions also has to improve. </a:t>
            </a:r>
            <a:endParaRPr lang="en-US">
              <a:ea typeface="Calibri"/>
              <a:cs typeface="Calibri"/>
            </a:endParaRPr>
          </a:p>
          <a:p>
            <a:endParaRPr lang="en-US"/>
          </a:p>
          <a:p>
            <a:r>
              <a:rPr lang="en-US"/>
              <a:t>TRANSITION</a:t>
            </a:r>
          </a:p>
          <a:p>
            <a:r>
              <a:rPr lang="en-US"/>
              <a:t>The next slide shows the concrete changes introduced since June. </a:t>
            </a:r>
          </a:p>
          <a:p>
            <a:endParaRPr lang="en-US"/>
          </a:p>
          <a:p>
            <a:endParaRPr lang="en-US">
              <a:ea typeface="Calibri"/>
              <a:cs typeface="Calibri"/>
            </a:endParaRPr>
          </a:p>
        </p:txBody>
      </p:sp>
      <p:sp>
        <p:nvSpPr>
          <p:cNvPr id="109" name="PlaceHolder 3"/>
          <p:cNvSpPr>
            <a:spLocks noGrp="1"/>
          </p:cNvSpPr>
          <p:nvPr>
            <p:ph type="sldNum" idx="12"/>
          </p:nvPr>
        </p:nvSpPr>
        <p:spPr>
          <a:xfrm>
            <a:off x="3956700" y="6613540"/>
            <a:ext cx="3026467" cy="348961"/>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17545B8B-01FC-478B-BCBA-EF9010D9E380}" type="slidenum">
              <a:rPr lang="en-US" sz="1200" b="0" u="none" strike="noStrike">
                <a:solidFill>
                  <a:schemeClr val="dk1"/>
                </a:solidFill>
                <a:effectLst/>
                <a:uFillTx/>
                <a:latin typeface="+mn-lt"/>
                <a:ea typeface="+mn-ea"/>
              </a:rPr>
              <a:t>2</a:t>
            </a:fld>
            <a:endParaRPr lang="en-US" sz="12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PlaceHolder 1"/>
          <p:cNvSpPr>
            <a:spLocks noGrp="1" noRot="1" noChangeAspect="1"/>
          </p:cNvSpPr>
          <p:nvPr>
            <p:ph type="sldImg"/>
          </p:nvPr>
        </p:nvSpPr>
        <p:spPr>
          <a:xfrm>
            <a:off x="1403350" y="869950"/>
            <a:ext cx="4178300" cy="2351088"/>
          </a:xfrm>
          <a:prstGeom prst="rect">
            <a:avLst/>
          </a:prstGeom>
          <a:ln w="0">
            <a:noFill/>
          </a:ln>
        </p:spPr>
      </p:sp>
      <p:sp>
        <p:nvSpPr>
          <p:cNvPr id="111" name="PlaceHolder 2"/>
          <p:cNvSpPr>
            <a:spLocks noGrp="1"/>
          </p:cNvSpPr>
          <p:nvPr>
            <p:ph type="body"/>
          </p:nvPr>
        </p:nvSpPr>
        <p:spPr>
          <a:xfrm>
            <a:off x="698500" y="3350904"/>
            <a:ext cx="5587633" cy="2741250"/>
          </a:xfrm>
          <a:prstGeom prst="rect">
            <a:avLst/>
          </a:prstGeom>
          <a:noFill/>
          <a:ln w="0">
            <a:noFill/>
          </a:ln>
        </p:spPr>
        <p:txBody>
          <a:bodyPr lIns="91440" tIns="45720" rIns="91440" bIns="45720" anchor="t">
            <a:noAutofit/>
          </a:bodyPr>
          <a:lstStyle/>
          <a:p>
            <a:r>
              <a:rPr lang="en-US"/>
              <a:t>SPEAKING NOTES</a:t>
            </a:r>
          </a:p>
          <a:p>
            <a:endParaRPr lang="en-US"/>
          </a:p>
          <a:p>
            <a:r>
              <a:rPr lang="en-US"/>
              <a:t>Since June, the response has addressed workforce capacity, workflow, quality and technology together. </a:t>
            </a:r>
          </a:p>
          <a:p>
            <a:endParaRPr lang="en-US"/>
          </a:p>
          <a:p>
            <a:r>
              <a:rPr lang="en-US"/>
              <a:t>The Section filled six vacancies, expanded training across file types, and broadened access to flexible work and overtime. Filling positions matters, but people also need time and support to become effective across different types of files. Overtime can support recovery, but we should not build a permanent service around exceptional effort.</a:t>
            </a:r>
          </a:p>
          <a:p>
            <a:endParaRPr lang="en-US"/>
          </a:p>
          <a:p>
            <a:r>
              <a:rPr lang="en-US"/>
              <a:t>On workflow, the team introduced file-assignment targets, closure blitzes and workload tracking, alongside broader intake screening and prioritization. In addition, we have worked with HR to repurpose an existing FTE from PSS to move into Legal to assist with all legal requests for records, which typically are very time sensitive but do not require the level of detailed analysis as an access request under ATIA. These changes give the team a more structured way to manage the work. </a:t>
            </a:r>
            <a:endParaRPr lang="en-US">
              <a:ea typeface="Calibri"/>
              <a:cs typeface="Calibri"/>
            </a:endParaRPr>
          </a:p>
          <a:p>
            <a:endParaRPr lang="en-US"/>
          </a:p>
          <a:p>
            <a:r>
              <a:rPr lang="en-US"/>
              <a:t>We have also changed how responsibility and review operate. Some analysts now lead responses to OIPC reviews, with risk-based quality-assurance authority to reduce the number of redactions for disclosures to agencies with statutory authority to compel our disclosure of info, and secondary review retained for complex and high-risk files. That safeguard matters. Improving speed must not come at the expense of sound disclosure decisions or privacy protection.</a:t>
            </a:r>
            <a:endParaRPr lang="en-US">
              <a:ea typeface="Calibri"/>
              <a:cs typeface="Calibri"/>
            </a:endParaRPr>
          </a:p>
          <a:p>
            <a:endParaRPr lang="en-US"/>
          </a:p>
          <a:p>
            <a:r>
              <a:rPr lang="en-US" dirty="0"/>
              <a:t>The team has improved Gatekeeper functionality, introduced intake and tracking forms, and expanded privacy impact assessment support and advisory work. The adoption of Axon video redaction technology has cut down the time required to process BWC and ICV video by at least 30%.</a:t>
            </a:r>
            <a:endParaRPr lang="en-US" dirty="0">
              <a:ea typeface="Calibri"/>
              <a:cs typeface="Calibri"/>
            </a:endParaRPr>
          </a:p>
          <a:p>
            <a:endParaRPr lang="en-US"/>
          </a:p>
          <a:p>
            <a:r>
              <a:rPr lang="en-US" dirty="0"/>
              <a:t>These changes respond to the weaknesses identified in the review. Filling vacancies and expanding training strengthen capacity. Assignment targets and workload tracking improve oversight. Changes to review authority support more efficient decisions, while secondary review remains in place for complex and high-risk files. </a:t>
            </a:r>
            <a:r>
              <a:rPr lang="en-US"/>
              <a:t>They are changes we can point to, while recognizing that their lasting value depends on the results they produce.</a:t>
            </a:r>
            <a:endParaRPr lang="en-US">
              <a:ea typeface="Calibri"/>
              <a:cs typeface="Calibri"/>
            </a:endParaRPr>
          </a:p>
          <a:p>
            <a:endParaRPr lang="en-US"/>
          </a:p>
          <a:p>
            <a:r>
              <a:rPr lang="en-US"/>
              <a:t>TRANSITION</a:t>
            </a:r>
          </a:p>
          <a:p>
            <a:r>
              <a:rPr lang="en-US"/>
              <a:t>We are beginning to see that additional capacity in closure volumes. </a:t>
            </a:r>
          </a:p>
        </p:txBody>
      </p:sp>
      <p:sp>
        <p:nvSpPr>
          <p:cNvPr id="112" name="PlaceHolder 3"/>
          <p:cNvSpPr>
            <a:spLocks noGrp="1"/>
          </p:cNvSpPr>
          <p:nvPr>
            <p:ph type="sldNum" idx="13"/>
          </p:nvPr>
        </p:nvSpPr>
        <p:spPr>
          <a:xfrm>
            <a:off x="3956700" y="6613540"/>
            <a:ext cx="3026467" cy="348961"/>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00C96637-44E4-496C-A982-351A6CF97630}" type="slidenum">
              <a:rPr lang="en-US" sz="1200" b="0" u="none" strike="noStrike">
                <a:solidFill>
                  <a:schemeClr val="dk1"/>
                </a:solidFill>
                <a:effectLst/>
                <a:uFillTx/>
                <a:latin typeface="+mn-lt"/>
                <a:ea typeface="+mn-ea"/>
              </a:rPr>
              <a:t>3</a:t>
            </a:fld>
            <a:endParaRPr lang="en-US" sz="12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PlaceHolder 1"/>
          <p:cNvSpPr>
            <a:spLocks noGrp="1" noRot="1" noChangeAspect="1"/>
          </p:cNvSpPr>
          <p:nvPr>
            <p:ph type="sldImg"/>
          </p:nvPr>
        </p:nvSpPr>
        <p:spPr>
          <a:xfrm>
            <a:off x="1403350" y="869950"/>
            <a:ext cx="4178300" cy="2351088"/>
          </a:xfrm>
          <a:prstGeom prst="rect">
            <a:avLst/>
          </a:prstGeom>
          <a:ln w="0">
            <a:noFill/>
          </a:ln>
        </p:spPr>
      </p:sp>
      <p:sp>
        <p:nvSpPr>
          <p:cNvPr id="114" name="PlaceHolder 2"/>
          <p:cNvSpPr>
            <a:spLocks noGrp="1"/>
          </p:cNvSpPr>
          <p:nvPr>
            <p:ph type="body"/>
          </p:nvPr>
        </p:nvSpPr>
        <p:spPr>
          <a:xfrm>
            <a:off x="698500" y="3350904"/>
            <a:ext cx="5587633" cy="2741250"/>
          </a:xfrm>
          <a:prstGeom prst="rect">
            <a:avLst/>
          </a:prstGeom>
          <a:noFill/>
          <a:ln w="0">
            <a:noFill/>
          </a:ln>
        </p:spPr>
        <p:txBody>
          <a:bodyPr lIns="91440" tIns="45720" rIns="91440" bIns="45720" anchor="t">
            <a:noAutofit/>
          </a:bodyPr>
          <a:lstStyle/>
          <a:p>
            <a:r>
              <a:rPr lang="en-US"/>
              <a:t>SPEAKING NOTES</a:t>
            </a:r>
          </a:p>
          <a:p>
            <a:endParaRPr lang="en-US"/>
          </a:p>
          <a:p>
            <a:r>
              <a:rPr lang="en-US"/>
              <a:t>This is an encouraging early signal. Average monthly closures in the third quarter increased by 113 per cent compared with January through June. The team closed 2,341 files through September.  That improvement deserves recognition, particularly given the scale of the work still ahead.</a:t>
            </a:r>
          </a:p>
          <a:p>
            <a:endParaRPr lang="en-US"/>
          </a:p>
          <a:p>
            <a:r>
              <a:rPr lang="en-US"/>
              <a:t>But we need to be precise about what these results show. They demonstrate increased processing capacity over this period. Closure volumes alone do not tell us whether incoming demand is outpacing our work or whether people are receiving timely responses.</a:t>
            </a:r>
          </a:p>
          <a:p>
            <a:endParaRPr lang="en-US"/>
          </a:p>
          <a:p>
            <a:r>
              <a:rPr lang="en-US"/>
              <a:t>The year-end figure of 3,541 closures includes a projection of 400 closures in each of October, November and December. Those projected closures are not completed work. We should treat the projection as an expectation to test against actual performance.</a:t>
            </a:r>
          </a:p>
          <a:p>
            <a:endParaRPr lang="en-US"/>
          </a:p>
          <a:p>
            <a:r>
              <a:rPr lang="en-US"/>
              <a:t>The next test is whether the team can sustain the improvement while managing new requests and maintaining quality. We should also look at the age of the remaining files, so that stronger closure numbers do not obscure people who have waited the longest.</a:t>
            </a:r>
          </a:p>
          <a:p>
            <a:endParaRPr lang="en-US"/>
          </a:p>
          <a:p>
            <a:r>
              <a:rPr lang="en-US" dirty="0"/>
              <a:t>I would ask the you to take measured encouragement from these results. The team has demonstrated that processing capacity can improve, but people are still waiting for information</a:t>
            </a:r>
            <a:r>
              <a:rPr lang="en-US"/>
              <a:t> and they need to experience that improvement themselves. Our responsibility is to sustain the gains and demonstrate better timeliness alongside sound decisions. </a:t>
            </a:r>
            <a:endParaRPr lang="en-US">
              <a:ea typeface="Calibri"/>
              <a:cs typeface="Calibri"/>
            </a:endParaRPr>
          </a:p>
          <a:p>
            <a:endParaRPr lang="en-US"/>
          </a:p>
          <a:p>
            <a:r>
              <a:rPr lang="en-US"/>
              <a:t>TRANSITION</a:t>
            </a:r>
          </a:p>
          <a:p>
            <a:r>
              <a:rPr lang="en-US"/>
              <a:t>The next slide makes clear why we are not yet where we need to be.</a:t>
            </a:r>
          </a:p>
          <a:p>
            <a:endParaRPr lang="en-US"/>
          </a:p>
          <a:p>
            <a:endParaRPr lang="en-US">
              <a:ea typeface="Calibri"/>
              <a:cs typeface="Calibri"/>
            </a:endParaRPr>
          </a:p>
        </p:txBody>
      </p:sp>
      <p:sp>
        <p:nvSpPr>
          <p:cNvPr id="115" name="PlaceHolder 3"/>
          <p:cNvSpPr>
            <a:spLocks noGrp="1"/>
          </p:cNvSpPr>
          <p:nvPr>
            <p:ph type="sldNum" idx="14"/>
          </p:nvPr>
        </p:nvSpPr>
        <p:spPr>
          <a:xfrm>
            <a:off x="3956700" y="6613540"/>
            <a:ext cx="3026467" cy="348961"/>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BCEB41DB-6651-4016-A046-D284EACB5D25}" type="slidenum">
              <a:rPr lang="en-US" sz="1200" b="0" u="none" strike="noStrike">
                <a:solidFill>
                  <a:schemeClr val="dk1"/>
                </a:solidFill>
                <a:effectLst/>
                <a:uFillTx/>
                <a:latin typeface="+mn-lt"/>
                <a:ea typeface="+mn-ea"/>
              </a:rPr>
              <a:t>4</a:t>
            </a:fld>
            <a:endParaRPr lang="en-US" sz="12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PlaceHolder 1"/>
          <p:cNvSpPr>
            <a:spLocks noGrp="1" noRot="1" noChangeAspect="1"/>
          </p:cNvSpPr>
          <p:nvPr>
            <p:ph type="sldImg"/>
          </p:nvPr>
        </p:nvSpPr>
        <p:spPr>
          <a:xfrm>
            <a:off x="1403350" y="869950"/>
            <a:ext cx="4178300" cy="2351088"/>
          </a:xfrm>
          <a:prstGeom prst="rect">
            <a:avLst/>
          </a:prstGeom>
          <a:ln w="0">
            <a:noFill/>
          </a:ln>
        </p:spPr>
      </p:sp>
      <p:sp>
        <p:nvSpPr>
          <p:cNvPr id="117" name="PlaceHolder 2"/>
          <p:cNvSpPr>
            <a:spLocks noGrp="1"/>
          </p:cNvSpPr>
          <p:nvPr>
            <p:ph type="body"/>
          </p:nvPr>
        </p:nvSpPr>
        <p:spPr>
          <a:xfrm>
            <a:off x="698500" y="3350904"/>
            <a:ext cx="5587633" cy="2741250"/>
          </a:xfrm>
          <a:prstGeom prst="rect">
            <a:avLst/>
          </a:prstGeom>
          <a:noFill/>
          <a:ln w="0">
            <a:noFill/>
          </a:ln>
        </p:spPr>
        <p:txBody>
          <a:bodyPr lIns="91440" tIns="45720" rIns="91440" bIns="45720" anchor="t">
            <a:noAutofit/>
          </a:bodyPr>
          <a:lstStyle/>
          <a:p>
            <a:r>
              <a:rPr lang="en-US"/>
              <a:t>SPEAKING NOTES</a:t>
            </a:r>
          </a:p>
          <a:p>
            <a:endParaRPr lang="en-US"/>
          </a:p>
          <a:p>
            <a:r>
              <a:rPr lang="en-US"/>
              <a:t>The verified backlog stood at 3,500 files on September 30.  Only 23 per cent of third-quarter closures were within 60 weekdays, and approximately half required more than 120 business days. Those figures are a sobering reminder of the delays people continue to experience. </a:t>
            </a:r>
          </a:p>
          <a:p>
            <a:endParaRPr lang="en-US"/>
          </a:p>
          <a:p>
            <a:r>
              <a:rPr lang="en-US"/>
              <a:t>This is why we cannot responsibly offer a quick resolution. Legacy files compete with new statutory requests, while privacy-review demand and disclosure complexity continue to create pressure. Director and Manager recruitment also remains outstanding in this update. </a:t>
            </a:r>
            <a:endParaRPr lang="en-US">
              <a:ea typeface="Calibri"/>
              <a:cs typeface="Calibri"/>
            </a:endParaRPr>
          </a:p>
          <a:p>
            <a:endParaRPr lang="en-US"/>
          </a:p>
          <a:p>
            <a:r>
              <a:rPr lang="en-US"/>
              <a:t>The mitigation focus includes complexity-based triage, focused backlog reduction and workload reviews.  Staff development and standardized practices support that work, together with clear monitoring and regular reporting. </a:t>
            </a:r>
          </a:p>
          <a:p>
            <a:endParaRPr lang="en-US"/>
          </a:p>
          <a:p>
            <a:r>
              <a:rPr lang="en-US"/>
              <a:t>We should be judged on whether these measures improve timeliness as well as reduce the backlog. That means showing you what is happening to older files and explaining material setbacks, rather than relying on an overall closure total.</a:t>
            </a:r>
          </a:p>
          <a:p>
            <a:endParaRPr lang="en-US"/>
          </a:p>
          <a:p>
            <a:r>
              <a:rPr lang="en-US"/>
              <a:t>The seriousness of the remaining position does not erase the team's progress. It does mean we must sustain that progress before asking you to regard the service as recovered.</a:t>
            </a:r>
          </a:p>
          <a:p>
            <a:endParaRPr lang="en-US"/>
          </a:p>
          <a:p>
            <a:r>
              <a:rPr lang="en-US"/>
              <a:t>TRANSITION</a:t>
            </a:r>
          </a:p>
          <a:p>
            <a:r>
              <a:rPr lang="en-US"/>
              <a:t>The roadmap sets out the longer-term work needed to make improvement last. </a:t>
            </a:r>
          </a:p>
        </p:txBody>
      </p:sp>
      <p:sp>
        <p:nvSpPr>
          <p:cNvPr id="118" name="PlaceHolder 3"/>
          <p:cNvSpPr>
            <a:spLocks noGrp="1"/>
          </p:cNvSpPr>
          <p:nvPr>
            <p:ph type="sldNum" idx="15"/>
          </p:nvPr>
        </p:nvSpPr>
        <p:spPr>
          <a:xfrm>
            <a:off x="3956700" y="6613540"/>
            <a:ext cx="3026467" cy="348961"/>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2440932B-204C-4EBA-A42F-2AF206A64539}" type="slidenum">
              <a:rPr lang="en-US" sz="1200" b="0" u="none" strike="noStrike">
                <a:solidFill>
                  <a:schemeClr val="dk1"/>
                </a:solidFill>
                <a:effectLst/>
                <a:uFillTx/>
                <a:latin typeface="+mn-lt"/>
                <a:ea typeface="+mn-ea"/>
              </a:rPr>
              <a:t>5</a:t>
            </a:fld>
            <a:endParaRPr lang="en-US" sz="12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noRot="1" noChangeAspect="1"/>
          </p:cNvSpPr>
          <p:nvPr>
            <p:ph type="sldImg"/>
          </p:nvPr>
        </p:nvSpPr>
        <p:spPr>
          <a:xfrm>
            <a:off x="1403350" y="869950"/>
            <a:ext cx="4178300" cy="2351088"/>
          </a:xfrm>
          <a:prstGeom prst="rect">
            <a:avLst/>
          </a:prstGeom>
          <a:ln w="0">
            <a:noFill/>
          </a:ln>
        </p:spPr>
      </p:sp>
      <p:sp>
        <p:nvSpPr>
          <p:cNvPr id="120" name="PlaceHolder 2"/>
          <p:cNvSpPr>
            <a:spLocks noGrp="1"/>
          </p:cNvSpPr>
          <p:nvPr>
            <p:ph type="body"/>
          </p:nvPr>
        </p:nvSpPr>
        <p:spPr>
          <a:xfrm>
            <a:off x="698500" y="3350904"/>
            <a:ext cx="5587633" cy="2741250"/>
          </a:xfrm>
          <a:prstGeom prst="rect">
            <a:avLst/>
          </a:prstGeom>
          <a:noFill/>
          <a:ln w="0">
            <a:noFill/>
          </a:ln>
        </p:spPr>
        <p:txBody>
          <a:bodyPr lIns="91440" tIns="45720" rIns="91440" bIns="45720" anchor="t">
            <a:noAutofit/>
          </a:bodyPr>
          <a:lstStyle/>
          <a:p>
            <a:r>
              <a:rPr lang="en-US"/>
              <a:t>SPEAKING NOTES</a:t>
            </a:r>
          </a:p>
          <a:p>
            <a:endParaRPr lang="en-US"/>
          </a:p>
          <a:p>
            <a:r>
              <a:rPr lang="en-US"/>
              <a:t>The roadmap extends across 2026–2027 and 2027–2028. That reflects the sustained work required to build a service we can rely on. It should not mean waiting until the end of the roadmap to see results.</a:t>
            </a:r>
          </a:p>
          <a:p>
            <a:endParaRPr lang="en-US"/>
          </a:p>
          <a:p>
            <a:r>
              <a:rPr lang="en-US"/>
              <a:t>The first phase focuses on intake and workload management, structured training, and updated procedures and governance.  It also includes stronger dashboards and evaluating compliant AI support.  AI is an option to assess carefully, not an assumed solution or a guaranteed source of productivity.</a:t>
            </a:r>
          </a:p>
          <a:p>
            <a:endParaRPr lang="en-US"/>
          </a:p>
          <a:p>
            <a:r>
              <a:rPr lang="en-US"/>
              <a:t>The later phase focuses on supervisory and management capacity and reducing dependence on overtime and crisis-response initiatives. It also strengthens privacy management and breach-response readiness, with continuous improvement guided by metrics. </a:t>
            </a:r>
          </a:p>
          <a:p>
            <a:endParaRPr lang="en-US"/>
          </a:p>
          <a:p>
            <a:r>
              <a:rPr lang="en-US" dirty="0"/>
              <a:t>We welcome the </a:t>
            </a:r>
            <a:r>
              <a:rPr lang="en-US"/>
              <a:t>Commission's</a:t>
            </a:r>
            <a:r>
              <a:rPr lang="en-US" dirty="0"/>
              <a:t> scrutiny of our progress. We will distinguish completed improvements from work still underway and be candid about setbacks. The areas for continued CPC scrutiny are backlog reduction, timeliness, quality, workforce readiness and modernization milestones.  Our request is that you hold us to visible progress in those areas, while recognizing the sustained effort this recovery requires.</a:t>
            </a:r>
            <a:endParaRPr lang="en-US" dirty="0">
              <a:ea typeface="Calibri"/>
              <a:cs typeface="Calibri"/>
            </a:endParaRPr>
          </a:p>
          <a:p>
            <a:endParaRPr lang="en-US"/>
          </a:p>
          <a:p>
            <a:r>
              <a:rPr lang="en-US"/>
              <a:t>We cannot responsibly give a firm backlog-clearance date from the information presented today. A credible forecast needs reliable intake and completion trends, together with the complexity of the remaining work and available capacity.</a:t>
            </a:r>
          </a:p>
          <a:p>
            <a:endParaRPr lang="en-US"/>
          </a:p>
          <a:p>
            <a:r>
              <a:rPr lang="en-US" dirty="0"/>
              <a:t>I want to close where I began. We accept responsibility for the shortcomings that brought us here, and apologize to those affected by delays. We have changed the way the Section operates and are demonstrating stronger processing capacity.  That gives us a reason for cautious optimism but there is substantial work ahead. We understand that </a:t>
            </a:r>
            <a:r>
              <a:rPr lang="en-US"/>
              <a:t>rebuilding</a:t>
            </a:r>
            <a:r>
              <a:rPr lang="en-US" dirty="0"/>
              <a:t> public trust requires sustained improvement that people can see in the service they receive. We intend to earn that trust through sustained results and honest reporting. Thank you. We welcome your questions.</a:t>
            </a:r>
            <a:endParaRPr lang="en-US" dirty="0">
              <a:ea typeface="Calibri"/>
              <a:cs typeface="Calibri"/>
            </a:endParaRPr>
          </a:p>
          <a:p>
            <a:endParaRPr lang="en-US"/>
          </a:p>
          <a:p>
            <a:endParaRPr lang="en-US">
              <a:ea typeface="Calibri"/>
              <a:cs typeface="Calibri"/>
            </a:endParaRPr>
          </a:p>
        </p:txBody>
      </p:sp>
      <p:sp>
        <p:nvSpPr>
          <p:cNvPr id="121" name="PlaceHolder 3"/>
          <p:cNvSpPr>
            <a:spLocks noGrp="1"/>
          </p:cNvSpPr>
          <p:nvPr>
            <p:ph type="sldNum" idx="16"/>
          </p:nvPr>
        </p:nvSpPr>
        <p:spPr>
          <a:xfrm>
            <a:off x="3956700" y="6613540"/>
            <a:ext cx="3026467" cy="348961"/>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871CEF64-AF83-45AA-A5C3-6E2DB960AE99}" type="slidenum">
              <a:rPr lang="en-US" sz="1200" b="0" u="none" strike="noStrike">
                <a:solidFill>
                  <a:schemeClr val="dk1"/>
                </a:solidFill>
                <a:effectLst/>
                <a:uFillTx/>
                <a:latin typeface="+mn-lt"/>
                <a:ea typeface="+mn-ea"/>
              </a:rPr>
              <a:t>6</a:t>
            </a:fld>
            <a:endParaRPr lang="en-US" sz="12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MASTER">
    <p:bg>
      <p:bgRef idx="1002">
        <a:schemeClr val="bg1"/>
      </p:bgRef>
    </p:bg>
    <p:spTree>
      <p:nvGrpSpPr>
        <p:cNvPr id="1" name=""/>
        <p:cNvGrpSpPr/>
        <p:nvPr/>
      </p:nvGrpSpPr>
      <p:grpSpPr>
        <a:xfrm>
          <a:off x="0" y="0"/>
          <a:ext cx="0" cy="0"/>
          <a:chOff x="0" y="0"/>
          <a:chExt cx="0" cy="0"/>
        </a:xfrm>
      </p:grpSpPr>
      <p:sp>
        <p:nvSpPr>
          <p:cNvPr id="5" name="Shape 0"/>
          <p:cNvSpPr/>
          <p:nvPr/>
        </p:nvSpPr>
        <p:spPr>
          <a:xfrm>
            <a:off x="0" y="0"/>
            <a:ext cx="12191400" cy="164160"/>
          </a:xfrm>
          <a:prstGeom prst="rect">
            <a:avLst/>
          </a:prstGeom>
          <a:solidFill>
            <a:srgbClr val="FFC000"/>
          </a:solidFill>
          <a:ln w="12700">
            <a:solidFill>
              <a:srgbClr val="123B5D"/>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C000"/>
              </a:solidFill>
              <a:effectLst/>
              <a:uFillTx/>
              <a:latin typeface="Arial"/>
            </a:endParaRPr>
          </a:p>
        </p:txBody>
      </p:sp>
      <p:sp>
        <p:nvSpPr>
          <p:cNvPr id="2" name="PlaceHolder 1"/>
          <p:cNvSpPr>
            <a:spLocks noGrp="1"/>
          </p:cNvSpPr>
          <p:nvPr>
            <p:ph type="sldNum" idx="1"/>
          </p:nvPr>
        </p:nvSpPr>
        <p:spPr>
          <a:xfrm>
            <a:off x="411480" y="6510600"/>
            <a:ext cx="365400" cy="182520"/>
          </a:xfrm>
          <a:prstGeom prst="rect">
            <a:avLst/>
          </a:prstGeom>
          <a:noFill/>
          <a:ln w="0">
            <a:noFill/>
          </a:ln>
        </p:spPr>
        <p:txBody>
          <a:bodyPr lIns="90000" tIns="45000" rIns="90000" bIns="45000" anchor="t">
            <a:noAutofit/>
          </a:bodyPr>
          <a:lstStyle>
            <a:lvl1pPr indent="0" defTabSz="914400">
              <a:lnSpc>
                <a:spcPct val="100000"/>
              </a:lnSpc>
              <a:buNone/>
              <a:defRPr lang="en-US" sz="800" b="0" u="none" strike="noStrike">
                <a:solidFill>
                  <a:srgbClr val="667788"/>
                </a:solidFill>
                <a:effectLst/>
                <a:uFillTx/>
                <a:latin typeface="Aptos"/>
              </a:defRPr>
            </a:lvl1pPr>
          </a:lstStyle>
          <a:p>
            <a:pPr indent="0" defTabSz="914400">
              <a:lnSpc>
                <a:spcPct val="100000"/>
              </a:lnSpc>
              <a:buNone/>
            </a:pPr>
            <a:fld id="{E4B5A1EA-2C09-4D4A-AD43-61A4EF3555A9}" type="slidenum">
              <a:rPr lang="en-US" sz="800" b="0" u="none" strike="noStrike">
                <a:solidFill>
                  <a:srgbClr val="667788"/>
                </a:solidFill>
                <a:effectLst/>
                <a:uFillTx/>
                <a:latin typeface="Aptos"/>
              </a:rPr>
              <a:t>‹#›</a:t>
            </a:fld>
            <a:endParaRPr lang="en-US" sz="800" b="0" u="none" strike="noStrike">
              <a:solidFill>
                <a:srgbClr val="000000"/>
              </a:solidFill>
              <a:effectLst/>
              <a:uFillTx/>
              <a:latin typeface="Times New Roman"/>
            </a:endParaRPr>
          </a:p>
        </p:txBody>
      </p:sp>
      <p:sp>
        <p:nvSpPr>
          <p:cNvPr id="3" name="PlaceHolder 2"/>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u="none" strike="noStrike">
                <a:solidFill>
                  <a:schemeClr val="dk1"/>
                </a:solidFill>
                <a:effectLst/>
                <a:uFillTx/>
                <a:latin typeface="Aptos"/>
              </a:rPr>
              <a:t>Click to edit the title text format</a:t>
            </a:r>
          </a:p>
        </p:txBody>
      </p:sp>
      <p:sp>
        <p:nvSpPr>
          <p:cNvPr id="4" name="PlaceHolder 3"/>
          <p:cNvSpPr>
            <a:spLocks noGrp="1"/>
          </p:cNvSpPr>
          <p:nvPr>
            <p:ph type="body" hasCustomPrompt="1"/>
          </p:nvPr>
        </p:nvSpPr>
        <p:spPr>
          <a:xfrm>
            <a:off x="609480" y="1604520"/>
            <a:ext cx="10972440" cy="3977280"/>
          </a:xfrm>
          <a:prstGeom prst="rect">
            <a:avLst/>
          </a:prstGeom>
          <a:noFill/>
          <a:ln w="0">
            <a:noFill/>
          </a:ln>
        </p:spPr>
        <p:txBody>
          <a:bodyPr lIns="0" tIns="0" rIns="0" bIns="0" anchor="t">
            <a:norm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stStyle>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Aptos"/>
              </a:rPr>
              <a:t>Click to edit the outline text format</a:t>
            </a: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Aptos"/>
              </a:rPr>
              <a:t>Second Outline Level</a:t>
            </a: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Aptos"/>
              </a:rPr>
              <a:t>Third Outline Level</a:t>
            </a: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Aptos"/>
              </a:rPr>
              <a:t>Fourth Outline Level</a:t>
            </a: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Aptos"/>
              </a:rPr>
              <a:t>Fifth Outline Level</a:t>
            </a: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Aptos"/>
              </a:rPr>
              <a:t>Sixth Outline Level</a:t>
            </a: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Aptos"/>
              </a:rPr>
              <a:t>Seventh Outline Level</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23B5D"/>
        </a:solidFill>
        <a:effectLst/>
      </p:bgPr>
    </p:bg>
    <p:spTree>
      <p:nvGrpSpPr>
        <p:cNvPr id="1" name=""/>
        <p:cNvGrpSpPr/>
        <p:nvPr/>
      </p:nvGrpSpPr>
      <p:grpSpPr>
        <a:xfrm>
          <a:off x="0" y="0"/>
          <a:ext cx="0" cy="0"/>
          <a:chOff x="0" y="0"/>
          <a:chExt cx="0" cy="0"/>
        </a:xfrm>
      </p:grpSpPr>
      <p:sp>
        <p:nvSpPr>
          <p:cNvPr id="11" name="Shape 0"/>
          <p:cNvSpPr/>
          <p:nvPr/>
        </p:nvSpPr>
        <p:spPr>
          <a:xfrm>
            <a:off x="0" y="0"/>
            <a:ext cx="12191400" cy="6857640"/>
          </a:xfrm>
          <a:prstGeom prst="rect">
            <a:avLst/>
          </a:prstGeom>
          <a:solidFill>
            <a:schemeClr val="tx1"/>
          </a:solidFill>
          <a:ln w="12700">
            <a:solidFill>
              <a:srgbClr val="123B5D"/>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2" name="Shape 1"/>
          <p:cNvSpPr/>
          <p:nvPr/>
        </p:nvSpPr>
        <p:spPr>
          <a:xfrm>
            <a:off x="685800" y="960120"/>
            <a:ext cx="109440" cy="4343040"/>
          </a:xfrm>
          <a:prstGeom prst="rect">
            <a:avLst/>
          </a:prstGeom>
          <a:solidFill>
            <a:srgbClr val="FFC000"/>
          </a:solidFill>
          <a:ln w="12700">
            <a:solidFill>
              <a:srgbClr val="168A8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3" name="Text 2"/>
          <p:cNvSpPr/>
          <p:nvPr/>
        </p:nvSpPr>
        <p:spPr>
          <a:xfrm>
            <a:off x="1051560" y="1143000"/>
            <a:ext cx="987516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3100" b="1" u="none" strike="noStrike">
                <a:solidFill>
                  <a:srgbClr val="FFFFFF"/>
                </a:solidFill>
                <a:effectLst/>
                <a:uFillTx/>
                <a:latin typeface="Aptos"/>
              </a:rPr>
              <a:t>Access &amp; Privacy Section</a:t>
            </a:r>
            <a:endParaRPr lang="en-US" sz="3100" b="0" u="none" strike="noStrike">
              <a:solidFill>
                <a:srgbClr val="FFFFFF"/>
              </a:solidFill>
              <a:effectLst/>
              <a:uFillTx/>
              <a:latin typeface="Arial"/>
            </a:endParaRPr>
          </a:p>
        </p:txBody>
      </p:sp>
      <p:sp>
        <p:nvSpPr>
          <p:cNvPr id="14" name="Text 3"/>
          <p:cNvSpPr/>
          <p:nvPr/>
        </p:nvSpPr>
        <p:spPr>
          <a:xfrm>
            <a:off x="1051560" y="1828800"/>
            <a:ext cx="987516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3000" b="1">
                <a:solidFill>
                  <a:srgbClr val="FFC000"/>
                </a:solidFill>
                <a:latin typeface="Aptos"/>
              </a:rPr>
              <a:t>Stabilization and</a:t>
            </a:r>
            <a:r>
              <a:rPr lang="en-US" sz="3000" b="1" u="none" strike="noStrike">
                <a:solidFill>
                  <a:srgbClr val="FFC000"/>
                </a:solidFill>
                <a:effectLst/>
                <a:uFillTx/>
                <a:latin typeface="Aptos"/>
              </a:rPr>
              <a:t> Modernization</a:t>
            </a:r>
            <a:endParaRPr lang="en-US" sz="3000" b="0" u="none" strike="noStrike">
              <a:solidFill>
                <a:srgbClr val="FFC000"/>
              </a:solidFill>
              <a:effectLst/>
              <a:uFillTx/>
              <a:latin typeface="Arial"/>
              <a:cs typeface="Arial"/>
            </a:endParaRPr>
          </a:p>
        </p:txBody>
      </p:sp>
      <p:sp>
        <p:nvSpPr>
          <p:cNvPr id="15" name="Text 4"/>
          <p:cNvSpPr/>
          <p:nvPr/>
        </p:nvSpPr>
        <p:spPr>
          <a:xfrm>
            <a:off x="1051560" y="2743200"/>
            <a:ext cx="9326520" cy="411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800" b="0" u="none" strike="noStrike">
                <a:solidFill>
                  <a:srgbClr val="DCE8EF"/>
                </a:solidFill>
                <a:effectLst/>
                <a:uFillTx/>
                <a:latin typeface="Aptos"/>
              </a:rPr>
              <a:t>Progress, current state and modernization priorities</a:t>
            </a:r>
            <a:endParaRPr lang="en-US" sz="1800" b="0" u="none" strike="noStrike">
              <a:solidFill>
                <a:srgbClr val="FFFFFF"/>
              </a:solidFill>
              <a:effectLst/>
              <a:uFillTx/>
              <a:latin typeface="Arial"/>
            </a:endParaRPr>
          </a:p>
        </p:txBody>
      </p:sp>
      <p:sp>
        <p:nvSpPr>
          <p:cNvPr id="16" name="Text 5"/>
          <p:cNvSpPr/>
          <p:nvPr/>
        </p:nvSpPr>
        <p:spPr>
          <a:xfrm>
            <a:off x="1051560" y="4069080"/>
            <a:ext cx="365724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300" b="0" u="none" strike="noStrike">
                <a:solidFill>
                  <a:srgbClr val="DCE8EF"/>
                </a:solidFill>
                <a:effectLst/>
                <a:uFillTx/>
                <a:latin typeface="Aptos"/>
              </a:rPr>
              <a:t>October 6, 2026</a:t>
            </a:r>
            <a:endParaRPr lang="en-US" sz="1300" b="0" u="none" strike="noStrike">
              <a:solidFill>
                <a:srgbClr val="FFFFFF"/>
              </a:solidFill>
              <a:effectLst/>
              <a:uFillTx/>
              <a:latin typeface="Arial"/>
            </a:endParaRPr>
          </a:p>
        </p:txBody>
      </p:sp>
      <p:sp>
        <p:nvSpPr>
          <p:cNvPr id="18" name="Text 7"/>
          <p:cNvSpPr/>
          <p:nvPr/>
        </p:nvSpPr>
        <p:spPr>
          <a:xfrm>
            <a:off x="9784080" y="6446520"/>
            <a:ext cx="1828440" cy="182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tabLst>
                <a:tab pos="0" algn="l"/>
              </a:tabLst>
            </a:pPr>
            <a:endParaRPr lang="en-US" sz="800" b="0" u="none" strike="noStrike" dirty="0">
              <a:solidFill>
                <a:srgbClr val="FFFFFF"/>
              </a:solidFill>
              <a:effectLst/>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0"/>
          <p:cNvSpPr/>
          <p:nvPr/>
        </p:nvSpPr>
        <p:spPr>
          <a:xfrm>
            <a:off x="594360" y="384120"/>
            <a:ext cx="1097244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2500" b="1" u="none" strike="noStrike">
                <a:effectLst/>
                <a:uFillTx/>
                <a:latin typeface="Aptos"/>
              </a:rPr>
              <a:t>Why </a:t>
            </a:r>
            <a:r>
              <a:rPr lang="en-US" sz="2500" b="1">
                <a:latin typeface="Aptos"/>
              </a:rPr>
              <a:t>stabilization </a:t>
            </a:r>
            <a:r>
              <a:rPr lang="en-US" sz="2500" b="1" u="none" strike="noStrike">
                <a:effectLst/>
                <a:uFillTx/>
                <a:latin typeface="Aptos"/>
              </a:rPr>
              <a:t>was required</a:t>
            </a:r>
            <a:endParaRPr lang="en-US" sz="2500" b="0" u="none" strike="noStrike">
              <a:effectLst/>
              <a:uFillTx/>
              <a:latin typeface="Arial"/>
            </a:endParaRPr>
          </a:p>
        </p:txBody>
      </p:sp>
      <p:sp>
        <p:nvSpPr>
          <p:cNvPr id="21" name="Text 1"/>
          <p:cNvSpPr/>
          <p:nvPr/>
        </p:nvSpPr>
        <p:spPr>
          <a:xfrm>
            <a:off x="594360" y="850320"/>
            <a:ext cx="1097244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200" b="1" u="none" strike="noStrike">
                <a:effectLst/>
                <a:uFillTx/>
                <a:latin typeface="Aptos"/>
              </a:rPr>
              <a:t>Sustained demand and constrained capacity created material operational pressure.</a:t>
            </a:r>
            <a:endParaRPr lang="en-US" sz="1200" b="1" u="none" strike="noStrike">
              <a:effectLst/>
              <a:uFillTx/>
              <a:latin typeface="Arial"/>
            </a:endParaRPr>
          </a:p>
        </p:txBody>
      </p:sp>
      <p:sp>
        <p:nvSpPr>
          <p:cNvPr id="22" name="Shape 2"/>
          <p:cNvSpPr/>
          <p:nvPr/>
        </p:nvSpPr>
        <p:spPr>
          <a:xfrm>
            <a:off x="640080" y="1325880"/>
            <a:ext cx="2514240" cy="1416960"/>
          </a:xfrm>
          <a:prstGeom prst="roundRect">
            <a:avLst>
              <a:gd name="adj" fmla="val 5161"/>
            </a:avLst>
          </a:prstGeom>
          <a:solidFill>
            <a:srgbClr val="FFFFFF"/>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3" name="Text 3"/>
          <p:cNvSpPr/>
          <p:nvPr/>
        </p:nvSpPr>
        <p:spPr>
          <a:xfrm>
            <a:off x="777240" y="1490400"/>
            <a:ext cx="223992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effectLst/>
                <a:uFillTx/>
                <a:latin typeface="Aptos"/>
              </a:rPr>
              <a:t>4,000</a:t>
            </a:r>
            <a:endParaRPr lang="en-US" sz="2600" b="0" u="none" strike="noStrike">
              <a:effectLst/>
              <a:uFillTx/>
              <a:latin typeface="Arial"/>
            </a:endParaRPr>
          </a:p>
        </p:txBody>
      </p:sp>
      <p:sp>
        <p:nvSpPr>
          <p:cNvPr id="24" name="Text 4"/>
          <p:cNvSpPr/>
          <p:nvPr/>
        </p:nvSpPr>
        <p:spPr>
          <a:xfrm>
            <a:off x="777240" y="2075760"/>
            <a:ext cx="223992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200" b="0" u="none" strike="noStrike">
                <a:effectLst/>
                <a:uFillTx/>
                <a:latin typeface="Aptos"/>
              </a:rPr>
              <a:t>Estimated backlog as of May 2026</a:t>
            </a:r>
            <a:endParaRPr lang="en-US" sz="1200" b="0" u="none" strike="noStrike">
              <a:effectLst/>
              <a:uFillTx/>
              <a:latin typeface="Arial"/>
            </a:endParaRPr>
          </a:p>
        </p:txBody>
      </p:sp>
      <p:sp>
        <p:nvSpPr>
          <p:cNvPr id="25" name="Shape 5"/>
          <p:cNvSpPr/>
          <p:nvPr/>
        </p:nvSpPr>
        <p:spPr>
          <a:xfrm>
            <a:off x="3337560" y="1325880"/>
            <a:ext cx="2514240" cy="1416960"/>
          </a:xfrm>
          <a:prstGeom prst="roundRect">
            <a:avLst>
              <a:gd name="adj" fmla="val 5161"/>
            </a:avLst>
          </a:prstGeom>
          <a:solidFill>
            <a:srgbClr val="FFFFFF"/>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6" name="Text 6"/>
          <p:cNvSpPr/>
          <p:nvPr/>
        </p:nvSpPr>
        <p:spPr>
          <a:xfrm>
            <a:off x="3474720" y="1490400"/>
            <a:ext cx="223992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solidFill>
                  <a:srgbClr val="FFC000"/>
                </a:solidFill>
                <a:effectLst/>
                <a:uFillTx/>
                <a:latin typeface="Aptos"/>
              </a:rPr>
              <a:t>Up to 2000</a:t>
            </a:r>
            <a:endParaRPr lang="en-US" sz="2600" b="0" u="none" strike="noStrike">
              <a:solidFill>
                <a:srgbClr val="FFC000"/>
              </a:solidFill>
              <a:effectLst/>
              <a:uFillTx/>
              <a:latin typeface="Arial"/>
            </a:endParaRPr>
          </a:p>
        </p:txBody>
      </p:sp>
      <p:sp>
        <p:nvSpPr>
          <p:cNvPr id="27" name="Text 7"/>
          <p:cNvSpPr/>
          <p:nvPr/>
        </p:nvSpPr>
        <p:spPr>
          <a:xfrm>
            <a:off x="3474720" y="2075760"/>
            <a:ext cx="223992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tabLst>
                <a:tab pos="0" algn="l"/>
              </a:tabLst>
            </a:pPr>
            <a:r>
              <a:rPr lang="en-US" sz="1200"/>
              <a:t>Requests not yet entered into the system</a:t>
            </a:r>
            <a:endParaRPr lang="en-US" sz="1200">
              <a:latin typeface="Arial"/>
            </a:endParaRPr>
          </a:p>
        </p:txBody>
      </p:sp>
      <p:sp>
        <p:nvSpPr>
          <p:cNvPr id="28" name="Shape 8"/>
          <p:cNvSpPr/>
          <p:nvPr/>
        </p:nvSpPr>
        <p:spPr>
          <a:xfrm>
            <a:off x="6035040" y="1325880"/>
            <a:ext cx="2514240" cy="1416960"/>
          </a:xfrm>
          <a:prstGeom prst="roundRect">
            <a:avLst>
              <a:gd name="adj" fmla="val 5161"/>
            </a:avLst>
          </a:prstGeom>
          <a:solidFill>
            <a:srgbClr val="FFFFFF"/>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9" name="Text 9"/>
          <p:cNvSpPr/>
          <p:nvPr/>
        </p:nvSpPr>
        <p:spPr>
          <a:xfrm>
            <a:off x="6172200" y="1490400"/>
            <a:ext cx="223992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solidFill>
                  <a:srgbClr val="FFC000"/>
                </a:solidFill>
                <a:effectLst/>
                <a:uFillTx/>
                <a:latin typeface="Aptos"/>
              </a:rPr>
              <a:t>2,000</a:t>
            </a:r>
            <a:endParaRPr lang="en-US" sz="2600" b="0" u="none" strike="noStrike">
              <a:solidFill>
                <a:srgbClr val="FFC000"/>
              </a:solidFill>
              <a:effectLst/>
              <a:uFillTx/>
              <a:latin typeface="Arial"/>
            </a:endParaRPr>
          </a:p>
        </p:txBody>
      </p:sp>
      <p:sp>
        <p:nvSpPr>
          <p:cNvPr id="30" name="Text 10"/>
          <p:cNvSpPr/>
          <p:nvPr/>
        </p:nvSpPr>
        <p:spPr>
          <a:xfrm>
            <a:off x="6172200" y="2075760"/>
            <a:ext cx="223992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200">
                <a:solidFill>
                  <a:srgbClr val="203040"/>
                </a:solidFill>
                <a:latin typeface="Aptos"/>
              </a:rPr>
              <a:t>U</a:t>
            </a:r>
            <a:r>
              <a:rPr lang="en-US" sz="1200" b="0" u="none" strike="noStrike">
                <a:solidFill>
                  <a:srgbClr val="203040"/>
                </a:solidFill>
                <a:effectLst/>
                <a:uFillTx/>
                <a:latin typeface="Aptos"/>
              </a:rPr>
              <a:t>nassigned files in Gatekeeper</a:t>
            </a:r>
            <a:endParaRPr lang="en-US" sz="1200" b="0" u="none" strike="noStrike">
              <a:solidFill>
                <a:srgbClr val="000000"/>
              </a:solidFill>
              <a:effectLst/>
              <a:uFillTx/>
              <a:latin typeface="Arial"/>
            </a:endParaRPr>
          </a:p>
        </p:txBody>
      </p:sp>
      <p:sp>
        <p:nvSpPr>
          <p:cNvPr id="31" name="Shape 11"/>
          <p:cNvSpPr/>
          <p:nvPr/>
        </p:nvSpPr>
        <p:spPr>
          <a:xfrm>
            <a:off x="8732520" y="1325880"/>
            <a:ext cx="2514240" cy="1416960"/>
          </a:xfrm>
          <a:prstGeom prst="roundRect">
            <a:avLst>
              <a:gd name="adj" fmla="val 5161"/>
            </a:avLst>
          </a:prstGeom>
          <a:solidFill>
            <a:srgbClr val="FFFFFF"/>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2" name="Text 12"/>
          <p:cNvSpPr/>
          <p:nvPr/>
        </p:nvSpPr>
        <p:spPr>
          <a:xfrm>
            <a:off x="8869680" y="1490400"/>
            <a:ext cx="223992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effectLst/>
                <a:uFillTx/>
                <a:latin typeface="Aptos"/>
              </a:rPr>
              <a:t>6</a:t>
            </a:r>
            <a:endParaRPr lang="en-US" sz="2600" b="0" u="none" strike="noStrike">
              <a:effectLst/>
              <a:uFillTx/>
              <a:latin typeface="Arial"/>
            </a:endParaRPr>
          </a:p>
        </p:txBody>
      </p:sp>
      <p:sp>
        <p:nvSpPr>
          <p:cNvPr id="33" name="Text 13"/>
          <p:cNvSpPr/>
          <p:nvPr/>
        </p:nvSpPr>
        <p:spPr>
          <a:xfrm>
            <a:off x="8869680" y="2075760"/>
            <a:ext cx="223992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a:tabLst>
                <a:tab pos="0" algn="l"/>
              </a:tabLst>
            </a:pPr>
            <a:r>
              <a:rPr lang="en-US" sz="1200">
                <a:solidFill>
                  <a:srgbClr val="203040"/>
                </a:solidFill>
              </a:rPr>
              <a:t>Vacancies in the Section as of May 31, 2026</a:t>
            </a:r>
            <a:endParaRPr lang="en-US" sz="1200">
              <a:solidFill>
                <a:srgbClr val="000000"/>
              </a:solidFill>
              <a:latin typeface="Arial"/>
            </a:endParaRPr>
          </a:p>
        </p:txBody>
      </p:sp>
      <p:sp>
        <p:nvSpPr>
          <p:cNvPr id="34" name="Text 14"/>
          <p:cNvSpPr/>
          <p:nvPr/>
        </p:nvSpPr>
        <p:spPr>
          <a:xfrm>
            <a:off x="640080" y="3246120"/>
            <a:ext cx="292572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000" b="1" u="none" strike="noStrike">
                <a:effectLst/>
                <a:uFillTx/>
                <a:latin typeface="Aptos"/>
              </a:rPr>
              <a:t>Review findings</a:t>
            </a:r>
            <a:endParaRPr lang="en-US" sz="2000" b="0" u="none" strike="noStrike">
              <a:effectLst/>
              <a:uFillTx/>
              <a:latin typeface="Arial"/>
            </a:endParaRPr>
          </a:p>
        </p:txBody>
      </p:sp>
      <p:sp>
        <p:nvSpPr>
          <p:cNvPr id="35" name="Text 15"/>
          <p:cNvSpPr/>
          <p:nvPr/>
        </p:nvSpPr>
        <p:spPr>
          <a:xfrm>
            <a:off x="685800" y="3703320"/>
            <a:ext cx="5211720" cy="201132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sz="1600" b="0" u="none" strike="noStrike">
                <a:effectLst/>
                <a:uFillTx/>
                <a:latin typeface="Aptos"/>
              </a:rPr>
              <a:t>Increasing demand and limited specialized capacity</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Inconsistent roles, workflows and decision-making</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Lengthy training requirements and limited cross-training</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Growing privacy-management responsibilities</a:t>
            </a:r>
            <a:endParaRPr lang="en-US" sz="1600" b="0" u="none" strike="noStrike">
              <a:effectLst/>
              <a:uFillTx/>
              <a:latin typeface="Arial"/>
            </a:endParaRPr>
          </a:p>
        </p:txBody>
      </p:sp>
      <p:sp>
        <p:nvSpPr>
          <p:cNvPr id="36" name="Text 16"/>
          <p:cNvSpPr/>
          <p:nvPr/>
        </p:nvSpPr>
        <p:spPr>
          <a:xfrm>
            <a:off x="6446520" y="3246120"/>
            <a:ext cx="320004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000" b="1" u="none" strike="noStrike">
                <a:effectLst/>
                <a:uFillTx/>
                <a:latin typeface="Aptos"/>
              </a:rPr>
              <a:t>Executive implication</a:t>
            </a:r>
            <a:endParaRPr lang="en-US" sz="2000" b="0" u="none" strike="noStrike">
              <a:effectLst/>
              <a:uFillTx/>
              <a:latin typeface="Arial"/>
            </a:endParaRPr>
          </a:p>
        </p:txBody>
      </p:sp>
      <p:sp>
        <p:nvSpPr>
          <p:cNvPr id="37" name="Shape 17"/>
          <p:cNvSpPr/>
          <p:nvPr/>
        </p:nvSpPr>
        <p:spPr>
          <a:xfrm>
            <a:off x="6446520" y="3684960"/>
            <a:ext cx="5074560" cy="1508400"/>
          </a:xfrm>
          <a:prstGeom prst="roundRect">
            <a:avLst>
              <a:gd name="adj" fmla="val 16667"/>
            </a:avLst>
          </a:prstGeom>
          <a:solidFill>
            <a:schemeClr val="tx1"/>
          </a:solidFill>
          <a:ln w="12700">
            <a:solidFill>
              <a:srgbClr val="A8CFD1"/>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8" name="Text 18"/>
          <p:cNvSpPr/>
          <p:nvPr/>
        </p:nvSpPr>
        <p:spPr>
          <a:xfrm>
            <a:off x="6766560" y="4005000"/>
            <a:ext cx="4434480" cy="82260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ctr">
            <a:normAutofit fontScale="85000" lnSpcReduction="10000"/>
          </a:bodyPr>
          <a:lstStyle/>
          <a:p>
            <a:pPr algn="ctr" defTabSz="914400">
              <a:lnSpc>
                <a:spcPct val="100000"/>
              </a:lnSpc>
              <a:tabLst>
                <a:tab pos="0" algn="l"/>
              </a:tabLst>
            </a:pPr>
            <a:r>
              <a:rPr lang="en-US" sz="2000" b="1" u="none" strike="noStrike">
                <a:solidFill>
                  <a:srgbClr val="FFC000"/>
                </a:solidFill>
                <a:effectLst/>
                <a:uFillTx/>
                <a:latin typeface="Aptos"/>
              </a:rPr>
              <a:t>The Section needed to stabilize capacity while simultaneously </a:t>
            </a:r>
            <a:r>
              <a:rPr lang="en-US" sz="2000" b="1">
                <a:solidFill>
                  <a:srgbClr val="FFC000"/>
                </a:solidFill>
                <a:latin typeface="Aptos"/>
              </a:rPr>
              <a:t>reducing</a:t>
            </a:r>
            <a:r>
              <a:rPr lang="en-US" sz="2000" b="1" u="none" strike="noStrike">
                <a:solidFill>
                  <a:srgbClr val="FFC000"/>
                </a:solidFill>
                <a:effectLst/>
                <a:uFillTx/>
                <a:latin typeface="Aptos"/>
              </a:rPr>
              <a:t> legacy work and </a:t>
            </a:r>
            <a:r>
              <a:rPr lang="en-US" sz="2000" b="1">
                <a:solidFill>
                  <a:srgbClr val="FFC000"/>
                </a:solidFill>
                <a:latin typeface="Aptos"/>
              </a:rPr>
              <a:t>strengthening</a:t>
            </a:r>
            <a:r>
              <a:rPr lang="en-US" sz="2000" b="1" u="none" strike="noStrike">
                <a:solidFill>
                  <a:srgbClr val="FFC000"/>
                </a:solidFill>
                <a:effectLst/>
                <a:uFillTx/>
                <a:latin typeface="Aptos"/>
              </a:rPr>
              <a:t> privacy services.</a:t>
            </a:r>
            <a:endParaRPr lang="en-US" sz="2000" b="0" u="none" strike="noStrike">
              <a:solidFill>
                <a:srgbClr val="FFC000"/>
              </a:solidFill>
              <a:effectLst/>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0"/>
          <p:cNvSpPr/>
          <p:nvPr/>
        </p:nvSpPr>
        <p:spPr>
          <a:xfrm>
            <a:off x="594360" y="384120"/>
            <a:ext cx="1097244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500" b="1" u="none" strike="noStrike">
                <a:effectLst/>
                <a:uFillTx/>
                <a:latin typeface="Aptos"/>
              </a:rPr>
              <a:t>From </a:t>
            </a:r>
            <a:r>
              <a:rPr lang="en-US" sz="2500" b="1">
                <a:latin typeface="Aptos"/>
              </a:rPr>
              <a:t>a</a:t>
            </a:r>
            <a:r>
              <a:rPr lang="en-US" sz="2500" b="1" u="none" strike="noStrike">
                <a:effectLst/>
                <a:uFillTx/>
                <a:latin typeface="Aptos"/>
              </a:rPr>
              <a:t>ssessment to </a:t>
            </a:r>
            <a:r>
              <a:rPr lang="en-US" sz="2500" b="1">
                <a:latin typeface="Aptos"/>
              </a:rPr>
              <a:t>i</a:t>
            </a:r>
            <a:r>
              <a:rPr lang="en-US" sz="2500" b="1" u="none" strike="noStrike">
                <a:effectLst/>
                <a:uFillTx/>
                <a:latin typeface="Aptos"/>
              </a:rPr>
              <a:t>mplementation</a:t>
            </a:r>
            <a:endParaRPr lang="en-US" sz="2500" b="0" u="none" strike="noStrike">
              <a:effectLst/>
              <a:uFillTx/>
              <a:latin typeface="Arial"/>
            </a:endParaRPr>
          </a:p>
        </p:txBody>
      </p:sp>
      <p:sp>
        <p:nvSpPr>
          <p:cNvPr id="42" name="Text 1"/>
          <p:cNvSpPr/>
          <p:nvPr/>
        </p:nvSpPr>
        <p:spPr>
          <a:xfrm>
            <a:off x="594360" y="850320"/>
            <a:ext cx="1097244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200" b="1" u="none" strike="noStrike">
                <a:effectLst/>
                <a:uFillTx/>
                <a:latin typeface="Aptos"/>
              </a:rPr>
              <a:t>Actions introduced since June 2026 span workforce, workflow, quality and technology.</a:t>
            </a:r>
            <a:endParaRPr lang="en-US" sz="1200" b="1" u="none" strike="noStrike">
              <a:effectLst/>
              <a:uFillTx/>
              <a:latin typeface="Arial"/>
            </a:endParaRPr>
          </a:p>
        </p:txBody>
      </p:sp>
      <p:sp>
        <p:nvSpPr>
          <p:cNvPr id="43" name="Shape 2"/>
          <p:cNvSpPr/>
          <p:nvPr/>
        </p:nvSpPr>
        <p:spPr>
          <a:xfrm>
            <a:off x="548640" y="1353240"/>
            <a:ext cx="2651400" cy="4388760"/>
          </a:xfrm>
          <a:prstGeom prst="roundRect">
            <a:avLst>
              <a:gd name="adj" fmla="val 16667"/>
            </a:avLst>
          </a:prstGeom>
          <a:solidFill>
            <a:srgbClr val="FFFFFF"/>
          </a:solidFill>
          <a:ln w="12700">
            <a:solidFill>
              <a:srgbClr val="C9D7E2"/>
            </a:solidFill>
            <a:round/>
          </a:ln>
          <a:effectLst>
            <a:outerShdw blurRad="12600" dist="50402" dir="2700000" algn="bl" rotWithShape="0">
              <a:srgbClr val="B7C3CC">
                <a:alpha val="15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4" name="Shape 3"/>
          <p:cNvSpPr/>
          <p:nvPr/>
        </p:nvSpPr>
        <p:spPr>
          <a:xfrm>
            <a:off x="548640" y="1353240"/>
            <a:ext cx="2651400" cy="658080"/>
          </a:xfrm>
          <a:prstGeom prst="rect">
            <a:avLst/>
          </a:prstGeom>
          <a:solidFill>
            <a:srgbClr val="FFC000"/>
          </a:solidFill>
          <a:ln w="12700">
            <a:solidFill>
              <a:srgbClr val="2F6B8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45" name="Text 4"/>
          <p:cNvSpPr/>
          <p:nvPr/>
        </p:nvSpPr>
        <p:spPr>
          <a:xfrm>
            <a:off x="685800" y="1536120"/>
            <a:ext cx="23770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000" b="1" u="none" strike="noStrike">
                <a:effectLst/>
                <a:uFillTx/>
                <a:latin typeface="Aptos"/>
              </a:rPr>
              <a:t>Workforce</a:t>
            </a:r>
            <a:endParaRPr lang="en-US" sz="2000" b="0" u="none" strike="noStrike">
              <a:effectLst/>
              <a:uFillTx/>
              <a:latin typeface="Arial"/>
            </a:endParaRPr>
          </a:p>
        </p:txBody>
      </p:sp>
      <p:sp>
        <p:nvSpPr>
          <p:cNvPr id="46" name="Text 5"/>
          <p:cNvSpPr/>
          <p:nvPr/>
        </p:nvSpPr>
        <p:spPr>
          <a:xfrm>
            <a:off x="713160" y="2240280"/>
            <a:ext cx="2331360" cy="301716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sz="1600" b="0" u="none" strike="noStrike">
                <a:effectLst/>
                <a:uFillTx/>
              </a:rPr>
              <a:t>Six vacancies filled</a:t>
            </a:r>
          </a:p>
          <a:p>
            <a:pPr marL="228600" indent="-228600" defTabSz="914400">
              <a:lnSpc>
                <a:spcPct val="100000"/>
              </a:lnSpc>
              <a:buClr>
                <a:srgbClr val="203040"/>
              </a:buClr>
              <a:buFont typeface="Symbol" charset="2"/>
              <a:buChar char=""/>
            </a:pPr>
            <a:r>
              <a:rPr lang="en-US" sz="1600" b="0" u="none" strike="noStrike">
                <a:effectLst/>
                <a:uFillTx/>
              </a:rPr>
              <a:t>Expanded training across file types</a:t>
            </a:r>
          </a:p>
          <a:p>
            <a:pPr marL="228600" indent="-228600" defTabSz="914400">
              <a:lnSpc>
                <a:spcPct val="100000"/>
              </a:lnSpc>
              <a:buClr>
                <a:srgbClr val="203040"/>
              </a:buClr>
              <a:buFont typeface="Symbol" charset="2"/>
              <a:buChar char=""/>
            </a:pPr>
            <a:r>
              <a:rPr lang="en-US" sz="1600" b="0" u="none" strike="noStrike">
                <a:effectLst/>
                <a:uFillTx/>
              </a:rPr>
              <a:t>Flexible work and broader overtime access</a:t>
            </a:r>
          </a:p>
        </p:txBody>
      </p:sp>
      <p:sp>
        <p:nvSpPr>
          <p:cNvPr id="47" name="Shape 6"/>
          <p:cNvSpPr/>
          <p:nvPr/>
        </p:nvSpPr>
        <p:spPr>
          <a:xfrm>
            <a:off x="3429000" y="1353240"/>
            <a:ext cx="2651400" cy="4388760"/>
          </a:xfrm>
          <a:prstGeom prst="roundRect">
            <a:avLst>
              <a:gd name="adj" fmla="val 16667"/>
            </a:avLst>
          </a:prstGeom>
          <a:solidFill>
            <a:srgbClr val="FFFFFF"/>
          </a:solidFill>
          <a:ln w="12700">
            <a:solidFill>
              <a:srgbClr val="B9D7D7"/>
            </a:solidFill>
            <a:round/>
          </a:ln>
          <a:effectLst>
            <a:outerShdw blurRad="12600" dist="50402" dir="2700000" algn="bl" rotWithShape="0">
              <a:srgbClr val="B7C3CC">
                <a:alpha val="15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8" name="Shape 7"/>
          <p:cNvSpPr/>
          <p:nvPr/>
        </p:nvSpPr>
        <p:spPr>
          <a:xfrm>
            <a:off x="3429000" y="1353240"/>
            <a:ext cx="2651400" cy="658080"/>
          </a:xfrm>
          <a:prstGeom prst="rect">
            <a:avLst/>
          </a:prstGeom>
          <a:solidFill>
            <a:srgbClr val="FFC000"/>
          </a:solidFill>
          <a:ln w="12700">
            <a:solidFill>
              <a:srgbClr val="168A8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49" name="Text 8"/>
          <p:cNvSpPr/>
          <p:nvPr/>
        </p:nvSpPr>
        <p:spPr>
          <a:xfrm>
            <a:off x="3566160" y="1536120"/>
            <a:ext cx="23770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000" b="1" u="none" strike="noStrike">
                <a:effectLst/>
                <a:uFillTx/>
                <a:latin typeface="Aptos"/>
              </a:rPr>
              <a:t>Workflow</a:t>
            </a:r>
            <a:endParaRPr lang="en-US" sz="2000" b="0" u="none" strike="noStrike">
              <a:effectLst/>
              <a:uFillTx/>
              <a:latin typeface="Arial"/>
            </a:endParaRPr>
          </a:p>
        </p:txBody>
      </p:sp>
      <p:sp>
        <p:nvSpPr>
          <p:cNvPr id="50" name="Text 9"/>
          <p:cNvSpPr/>
          <p:nvPr/>
        </p:nvSpPr>
        <p:spPr>
          <a:xfrm>
            <a:off x="3593520" y="2240280"/>
            <a:ext cx="2331360" cy="301716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sz="1600" b="0" u="none" strike="noStrike">
                <a:effectLst/>
                <a:uFillTx/>
                <a:latin typeface="Aptos"/>
              </a:rPr>
              <a:t>File-assignment targets</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Closure blitzes and workload tracking</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Broader intake screening and prioritization</a:t>
            </a:r>
            <a:endParaRPr lang="en-US" sz="1600" b="0" u="none" strike="noStrike">
              <a:effectLst/>
              <a:uFillTx/>
              <a:latin typeface="Arial"/>
            </a:endParaRPr>
          </a:p>
        </p:txBody>
      </p:sp>
      <p:sp>
        <p:nvSpPr>
          <p:cNvPr id="51" name="Shape 10"/>
          <p:cNvSpPr/>
          <p:nvPr/>
        </p:nvSpPr>
        <p:spPr>
          <a:xfrm>
            <a:off x="6309360" y="1353240"/>
            <a:ext cx="2651400" cy="4388760"/>
          </a:xfrm>
          <a:prstGeom prst="roundRect">
            <a:avLst>
              <a:gd name="adj" fmla="val 16667"/>
            </a:avLst>
          </a:prstGeom>
          <a:solidFill>
            <a:srgbClr val="FFFFFF"/>
          </a:solidFill>
          <a:ln w="12700">
            <a:solidFill>
              <a:srgbClr val="C9D7E2"/>
            </a:solidFill>
            <a:round/>
          </a:ln>
          <a:effectLst>
            <a:outerShdw blurRad="12600" dist="50402" dir="2700000" algn="bl" rotWithShape="0">
              <a:srgbClr val="B7C3CC">
                <a:alpha val="15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2" name="Shape 11"/>
          <p:cNvSpPr/>
          <p:nvPr/>
        </p:nvSpPr>
        <p:spPr>
          <a:xfrm>
            <a:off x="6309360" y="1353240"/>
            <a:ext cx="2651400" cy="658080"/>
          </a:xfrm>
          <a:prstGeom prst="rect">
            <a:avLst/>
          </a:prstGeom>
          <a:solidFill>
            <a:srgbClr val="FFC000"/>
          </a:solidFill>
          <a:ln w="12700">
            <a:solidFill>
              <a:srgbClr val="2F6B8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53" name="Text 12"/>
          <p:cNvSpPr/>
          <p:nvPr/>
        </p:nvSpPr>
        <p:spPr>
          <a:xfrm>
            <a:off x="6446520" y="1536120"/>
            <a:ext cx="23770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000" b="1" u="none" strike="noStrike">
                <a:effectLst/>
                <a:uFillTx/>
                <a:latin typeface="Aptos"/>
              </a:rPr>
              <a:t>Quality &amp; Ownership</a:t>
            </a:r>
            <a:endParaRPr lang="en-US" sz="2000" b="0" u="none" strike="noStrike">
              <a:effectLst/>
              <a:uFillTx/>
              <a:latin typeface="Arial"/>
            </a:endParaRPr>
          </a:p>
        </p:txBody>
      </p:sp>
      <p:sp>
        <p:nvSpPr>
          <p:cNvPr id="54" name="Text 13"/>
          <p:cNvSpPr/>
          <p:nvPr/>
        </p:nvSpPr>
        <p:spPr>
          <a:xfrm>
            <a:off x="6473880" y="2240280"/>
            <a:ext cx="2331360" cy="301716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sz="1600" b="0" u="none" strike="noStrike">
                <a:effectLst/>
                <a:uFillTx/>
                <a:latin typeface="Aptos"/>
              </a:rPr>
              <a:t>Risk-based QA authority</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Analysts lead OIPC review responses</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Complex and high-risk files retain secondary review</a:t>
            </a:r>
            <a:endParaRPr lang="en-US" sz="1600" b="0" u="none" strike="noStrike">
              <a:effectLst/>
              <a:uFillTx/>
              <a:latin typeface="Arial"/>
            </a:endParaRPr>
          </a:p>
        </p:txBody>
      </p:sp>
      <p:sp>
        <p:nvSpPr>
          <p:cNvPr id="55" name="Shape 14"/>
          <p:cNvSpPr/>
          <p:nvPr/>
        </p:nvSpPr>
        <p:spPr>
          <a:xfrm>
            <a:off x="9189720" y="1353240"/>
            <a:ext cx="2651400" cy="4388760"/>
          </a:xfrm>
          <a:prstGeom prst="roundRect">
            <a:avLst>
              <a:gd name="adj" fmla="val 16667"/>
            </a:avLst>
          </a:prstGeom>
          <a:solidFill>
            <a:srgbClr val="FFFFFF"/>
          </a:solidFill>
          <a:ln w="12700">
            <a:solidFill>
              <a:srgbClr val="B9D7D7"/>
            </a:solidFill>
            <a:round/>
          </a:ln>
          <a:effectLst>
            <a:outerShdw blurRad="12600" dist="50402" dir="2700000" algn="bl" rotWithShape="0">
              <a:srgbClr val="B7C3CC">
                <a:alpha val="15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6" name="Shape 15"/>
          <p:cNvSpPr/>
          <p:nvPr/>
        </p:nvSpPr>
        <p:spPr>
          <a:xfrm>
            <a:off x="9189720" y="1353240"/>
            <a:ext cx="2651400" cy="658080"/>
          </a:xfrm>
          <a:prstGeom prst="rect">
            <a:avLst/>
          </a:prstGeom>
          <a:solidFill>
            <a:srgbClr val="FFC000"/>
          </a:solidFill>
          <a:ln w="12700">
            <a:solidFill>
              <a:srgbClr val="168A8A"/>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57" name="Text 16"/>
          <p:cNvSpPr/>
          <p:nvPr/>
        </p:nvSpPr>
        <p:spPr>
          <a:xfrm>
            <a:off x="9326880" y="1536120"/>
            <a:ext cx="237708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b="1" u="none" strike="noStrike">
                <a:effectLst/>
                <a:uFillTx/>
                <a:latin typeface="Aptos"/>
              </a:rPr>
              <a:t>Technology &amp; Privacy</a:t>
            </a:r>
            <a:endParaRPr lang="en-US" b="0" u="none" strike="noStrike">
              <a:effectLst/>
              <a:uFillTx/>
              <a:latin typeface="Arial"/>
            </a:endParaRPr>
          </a:p>
        </p:txBody>
      </p:sp>
      <p:sp>
        <p:nvSpPr>
          <p:cNvPr id="58" name="Text 17"/>
          <p:cNvSpPr/>
          <p:nvPr/>
        </p:nvSpPr>
        <p:spPr>
          <a:xfrm>
            <a:off x="9354240" y="2240280"/>
            <a:ext cx="2331360" cy="301716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sz="1600" b="0" u="none" strike="noStrike">
                <a:effectLst/>
                <a:uFillTx/>
                <a:latin typeface="Aptos"/>
              </a:rPr>
              <a:t>Improved Gatekeeper functionality</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New intake and file-tracking forms</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Expanded PIA support and privacy advisory work</a:t>
            </a:r>
          </a:p>
          <a:p>
            <a:pPr marL="228600" indent="-228600">
              <a:buClr>
                <a:srgbClr val="203040"/>
              </a:buClr>
              <a:buFont typeface="Symbol" charset="2"/>
              <a:buChar char=""/>
            </a:pPr>
            <a:r>
              <a:rPr lang="en-US" sz="1600">
                <a:latin typeface="Aptos"/>
              </a:rPr>
              <a:t>Axon video redaction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0"/>
          <p:cNvSpPr/>
          <p:nvPr/>
        </p:nvSpPr>
        <p:spPr>
          <a:xfrm>
            <a:off x="594360" y="384120"/>
            <a:ext cx="1097244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500" b="1" u="none" strike="noStrike">
                <a:effectLst/>
                <a:uFillTx/>
                <a:latin typeface="Aptos"/>
              </a:rPr>
              <a:t>Early results show increased processing capacity</a:t>
            </a:r>
            <a:endParaRPr lang="en-US" sz="2500" b="0" u="none" strike="noStrike">
              <a:effectLst/>
              <a:uFillTx/>
              <a:latin typeface="Arial"/>
            </a:endParaRPr>
          </a:p>
        </p:txBody>
      </p:sp>
      <p:sp>
        <p:nvSpPr>
          <p:cNvPr id="62" name="Text 1"/>
          <p:cNvSpPr/>
          <p:nvPr/>
        </p:nvSpPr>
        <p:spPr>
          <a:xfrm>
            <a:off x="594360" y="850320"/>
            <a:ext cx="1097244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200" b="1" u="none" strike="noStrike">
                <a:effectLst/>
                <a:uFillTx/>
                <a:latin typeface="Aptos"/>
              </a:rPr>
              <a:t>Closure volumes rose sharply in Q3, but the gains must be sustained.</a:t>
            </a:r>
            <a:endParaRPr lang="en-US" sz="1200" b="1" u="none" strike="noStrike">
              <a:effectLst/>
              <a:uFillTx/>
              <a:latin typeface="Arial"/>
            </a:endParaRPr>
          </a:p>
        </p:txBody>
      </p:sp>
      <p:graphicFrame>
        <p:nvGraphicFramePr>
          <p:cNvPr id="63" name="Chart 0" descr="Chart"/>
          <p:cNvGraphicFramePr/>
          <p:nvPr>
            <p:extLst>
              <p:ext uri="{D42A27DB-BD31-4B8C-83A1-F6EECF244321}">
                <p14:modId xmlns:p14="http://schemas.microsoft.com/office/powerpoint/2010/main" val="800173422"/>
              </p:ext>
            </p:extLst>
          </p:nvPr>
        </p:nvGraphicFramePr>
        <p:xfrm>
          <a:off x="594360" y="1325880"/>
          <a:ext cx="7543440" cy="4251600"/>
        </p:xfrm>
        <a:graphic>
          <a:graphicData uri="http://schemas.openxmlformats.org/drawingml/2006/chart">
            <c:chart xmlns:c="http://schemas.openxmlformats.org/drawingml/2006/chart" xmlns:r="http://schemas.openxmlformats.org/officeDocument/2006/relationships" r:id="rId3"/>
          </a:graphicData>
        </a:graphic>
      </p:graphicFrame>
      <p:sp>
        <p:nvSpPr>
          <p:cNvPr id="64" name="Shape 2"/>
          <p:cNvSpPr/>
          <p:nvPr/>
        </p:nvSpPr>
        <p:spPr>
          <a:xfrm>
            <a:off x="8458200" y="1417320"/>
            <a:ext cx="2971440" cy="1234080"/>
          </a:xfrm>
          <a:prstGeom prst="roundRect">
            <a:avLst>
              <a:gd name="adj" fmla="val 5926"/>
            </a:avLst>
          </a:prstGeom>
          <a:solidFill>
            <a:schemeClr val="accent4"/>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5" name="Text 3"/>
          <p:cNvSpPr/>
          <p:nvPr/>
        </p:nvSpPr>
        <p:spPr>
          <a:xfrm>
            <a:off x="8595360" y="1581840"/>
            <a:ext cx="269712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effectLst/>
                <a:uFillTx/>
                <a:latin typeface="Aptos"/>
              </a:rPr>
              <a:t>113%</a:t>
            </a:r>
            <a:endParaRPr lang="en-US" sz="2600" b="0" u="none" strike="noStrike">
              <a:effectLst/>
              <a:uFillTx/>
              <a:latin typeface="Arial"/>
            </a:endParaRPr>
          </a:p>
        </p:txBody>
      </p:sp>
      <p:sp>
        <p:nvSpPr>
          <p:cNvPr id="66" name="Text 4"/>
          <p:cNvSpPr/>
          <p:nvPr/>
        </p:nvSpPr>
        <p:spPr>
          <a:xfrm>
            <a:off x="8595360" y="2093760"/>
            <a:ext cx="269712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200" b="1" u="none" strike="noStrike">
                <a:effectLst/>
                <a:uFillTx/>
                <a:latin typeface="Aptos"/>
              </a:rPr>
              <a:t>Increase in average monthly closures: Q3 vs. Jan–Jun</a:t>
            </a:r>
            <a:endParaRPr lang="en-US" sz="1200" b="1" u="none" strike="noStrike">
              <a:effectLst/>
              <a:uFillTx/>
              <a:latin typeface="Arial"/>
            </a:endParaRPr>
          </a:p>
        </p:txBody>
      </p:sp>
      <p:sp>
        <p:nvSpPr>
          <p:cNvPr id="67" name="Shape 5"/>
          <p:cNvSpPr/>
          <p:nvPr/>
        </p:nvSpPr>
        <p:spPr>
          <a:xfrm>
            <a:off x="8458200" y="2880360"/>
            <a:ext cx="2971440" cy="1234080"/>
          </a:xfrm>
          <a:prstGeom prst="roundRect">
            <a:avLst>
              <a:gd name="adj" fmla="val 5926"/>
            </a:avLst>
          </a:prstGeom>
          <a:solidFill>
            <a:srgbClr val="FFFFFF"/>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68" name="Text 6"/>
          <p:cNvSpPr/>
          <p:nvPr/>
        </p:nvSpPr>
        <p:spPr>
          <a:xfrm>
            <a:off x="8595360" y="3044880"/>
            <a:ext cx="269712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effectLst/>
                <a:uFillTx/>
                <a:latin typeface="Aptos"/>
              </a:rPr>
              <a:t>2,341</a:t>
            </a:r>
            <a:endParaRPr lang="en-US" sz="2600" b="0" u="none" strike="noStrike">
              <a:effectLst/>
              <a:uFillTx/>
              <a:latin typeface="Arial"/>
            </a:endParaRPr>
          </a:p>
        </p:txBody>
      </p:sp>
      <p:sp>
        <p:nvSpPr>
          <p:cNvPr id="69" name="Text 7"/>
          <p:cNvSpPr/>
          <p:nvPr/>
        </p:nvSpPr>
        <p:spPr>
          <a:xfrm>
            <a:off x="8595360" y="3630240"/>
            <a:ext cx="269712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200" b="1" u="none" strike="noStrike">
                <a:solidFill>
                  <a:srgbClr val="203040"/>
                </a:solidFill>
                <a:effectLst/>
                <a:uFillTx/>
                <a:latin typeface="Aptos"/>
              </a:rPr>
              <a:t>Year-to-date closures through September</a:t>
            </a:r>
            <a:endParaRPr lang="en-US" sz="1200" b="1" u="none" strike="noStrike">
              <a:solidFill>
                <a:srgbClr val="000000"/>
              </a:solidFill>
              <a:effectLst/>
              <a:uFillTx/>
              <a:latin typeface="Arial"/>
            </a:endParaRPr>
          </a:p>
        </p:txBody>
      </p:sp>
      <p:sp>
        <p:nvSpPr>
          <p:cNvPr id="70" name="Shape 8"/>
          <p:cNvSpPr/>
          <p:nvPr/>
        </p:nvSpPr>
        <p:spPr>
          <a:xfrm>
            <a:off x="8458200" y="4343400"/>
            <a:ext cx="2971440" cy="1234080"/>
          </a:xfrm>
          <a:prstGeom prst="roundRect">
            <a:avLst>
              <a:gd name="adj" fmla="val 5926"/>
            </a:avLst>
          </a:prstGeom>
          <a:solidFill>
            <a:schemeClr val="tx1"/>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71" name="Text 9"/>
          <p:cNvSpPr/>
          <p:nvPr/>
        </p:nvSpPr>
        <p:spPr>
          <a:xfrm>
            <a:off x="8595360" y="4507920"/>
            <a:ext cx="269712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solidFill>
                  <a:srgbClr val="FFC000"/>
                </a:solidFill>
                <a:effectLst/>
                <a:uFillTx/>
                <a:latin typeface="Aptos"/>
              </a:rPr>
              <a:t>3,541</a:t>
            </a:r>
            <a:endParaRPr lang="en-US" sz="2600" b="0" u="none" strike="noStrike">
              <a:solidFill>
                <a:srgbClr val="FFC000"/>
              </a:solidFill>
              <a:effectLst/>
              <a:uFillTx/>
              <a:latin typeface="Arial"/>
            </a:endParaRPr>
          </a:p>
        </p:txBody>
      </p:sp>
      <p:sp>
        <p:nvSpPr>
          <p:cNvPr id="72" name="Text 10"/>
          <p:cNvSpPr/>
          <p:nvPr/>
        </p:nvSpPr>
        <p:spPr>
          <a:xfrm>
            <a:off x="8595360" y="5093280"/>
            <a:ext cx="269712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200" b="1" u="none" strike="noStrike">
                <a:solidFill>
                  <a:schemeClr val="bg1"/>
                </a:solidFill>
                <a:effectLst/>
                <a:uFillTx/>
                <a:latin typeface="Aptos"/>
              </a:rPr>
              <a:t>Estimated 2026 closures, including Q4 projection</a:t>
            </a:r>
            <a:endParaRPr lang="en-US" sz="1200" b="1" u="none" strike="noStrike">
              <a:solidFill>
                <a:schemeClr val="bg1"/>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 0"/>
          <p:cNvSpPr/>
          <p:nvPr/>
        </p:nvSpPr>
        <p:spPr>
          <a:xfrm>
            <a:off x="594360" y="384120"/>
            <a:ext cx="1097244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500" b="1" u="none" strike="noStrike">
                <a:effectLst/>
                <a:uFillTx/>
                <a:latin typeface="Aptos"/>
              </a:rPr>
              <a:t>Progress is real, but material risk remains</a:t>
            </a:r>
            <a:endParaRPr lang="en-US" sz="2500" b="0" u="none" strike="noStrike">
              <a:effectLst/>
              <a:uFillTx/>
              <a:latin typeface="Arial"/>
            </a:endParaRPr>
          </a:p>
        </p:txBody>
      </p:sp>
      <p:sp>
        <p:nvSpPr>
          <p:cNvPr id="76" name="Text 1"/>
          <p:cNvSpPr/>
          <p:nvPr/>
        </p:nvSpPr>
        <p:spPr>
          <a:xfrm>
            <a:off x="594360" y="850320"/>
            <a:ext cx="1097244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200" b="1" u="none" strike="noStrike">
                <a:effectLst/>
                <a:uFillTx/>
                <a:latin typeface="Aptos"/>
              </a:rPr>
              <a:t>Backlog, timeliness and increasing complexity require continued executive attention.</a:t>
            </a:r>
            <a:endParaRPr lang="en-US" sz="1200" b="1" u="none" strike="noStrike">
              <a:effectLst/>
              <a:uFillTx/>
              <a:latin typeface="Arial"/>
            </a:endParaRPr>
          </a:p>
        </p:txBody>
      </p:sp>
      <p:sp>
        <p:nvSpPr>
          <p:cNvPr id="77" name="Shape 2"/>
          <p:cNvSpPr/>
          <p:nvPr/>
        </p:nvSpPr>
        <p:spPr>
          <a:xfrm>
            <a:off x="685800" y="1325880"/>
            <a:ext cx="3291480" cy="1325520"/>
          </a:xfrm>
          <a:prstGeom prst="roundRect">
            <a:avLst>
              <a:gd name="adj" fmla="val 5517"/>
            </a:avLst>
          </a:prstGeom>
          <a:solidFill>
            <a:srgbClr val="FFFFFF"/>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78" name="Text 3"/>
          <p:cNvSpPr/>
          <p:nvPr/>
        </p:nvSpPr>
        <p:spPr>
          <a:xfrm>
            <a:off x="822960" y="1490400"/>
            <a:ext cx="301716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solidFill>
                  <a:srgbClr val="B64B4B"/>
                </a:solidFill>
                <a:effectLst/>
                <a:uFillTx/>
                <a:latin typeface="Aptos"/>
              </a:rPr>
              <a:t>3,500</a:t>
            </a:r>
            <a:endParaRPr lang="en-US" sz="2600" b="0" u="none" strike="noStrike">
              <a:solidFill>
                <a:srgbClr val="000000"/>
              </a:solidFill>
              <a:effectLst/>
              <a:uFillTx/>
              <a:latin typeface="Arial"/>
            </a:endParaRPr>
          </a:p>
        </p:txBody>
      </p:sp>
      <p:sp>
        <p:nvSpPr>
          <p:cNvPr id="79" name="Text 4"/>
          <p:cNvSpPr/>
          <p:nvPr/>
        </p:nvSpPr>
        <p:spPr>
          <a:xfrm>
            <a:off x="822960" y="2075760"/>
            <a:ext cx="301716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200" b="1" u="none" strike="noStrike">
                <a:effectLst/>
                <a:uFillTx/>
                <a:latin typeface="Aptos"/>
              </a:rPr>
              <a:t>Verified backlog as of September 30, 2026</a:t>
            </a:r>
            <a:endParaRPr lang="en-US" sz="1200" b="1" u="none" strike="noStrike">
              <a:effectLst/>
              <a:uFillTx/>
              <a:latin typeface="Arial"/>
            </a:endParaRPr>
          </a:p>
        </p:txBody>
      </p:sp>
      <p:sp>
        <p:nvSpPr>
          <p:cNvPr id="80" name="Shape 5"/>
          <p:cNvSpPr/>
          <p:nvPr/>
        </p:nvSpPr>
        <p:spPr>
          <a:xfrm>
            <a:off x="4434840" y="1325880"/>
            <a:ext cx="3291480" cy="1325520"/>
          </a:xfrm>
          <a:prstGeom prst="roundRect">
            <a:avLst>
              <a:gd name="adj" fmla="val 5517"/>
            </a:avLst>
          </a:prstGeom>
          <a:solidFill>
            <a:srgbClr val="FFFFFF"/>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1" name="Text 6"/>
          <p:cNvSpPr/>
          <p:nvPr/>
        </p:nvSpPr>
        <p:spPr>
          <a:xfrm>
            <a:off x="4572000" y="1490400"/>
            <a:ext cx="301716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solidFill>
                  <a:srgbClr val="D98E32"/>
                </a:solidFill>
                <a:effectLst/>
                <a:uFillTx/>
                <a:latin typeface="Aptos"/>
              </a:rPr>
              <a:t>23%</a:t>
            </a:r>
            <a:endParaRPr lang="en-US" sz="2600" b="0" u="none" strike="noStrike">
              <a:solidFill>
                <a:srgbClr val="000000"/>
              </a:solidFill>
              <a:effectLst/>
              <a:uFillTx/>
              <a:latin typeface="Arial"/>
            </a:endParaRPr>
          </a:p>
        </p:txBody>
      </p:sp>
      <p:sp>
        <p:nvSpPr>
          <p:cNvPr id="82" name="Text 7"/>
          <p:cNvSpPr/>
          <p:nvPr/>
        </p:nvSpPr>
        <p:spPr>
          <a:xfrm>
            <a:off x="4572000" y="2075760"/>
            <a:ext cx="301716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200" b="1" u="none" strike="noStrike">
                <a:solidFill>
                  <a:srgbClr val="203040"/>
                </a:solidFill>
                <a:effectLst/>
                <a:uFillTx/>
                <a:latin typeface="Aptos"/>
              </a:rPr>
              <a:t>Q3 files closed within 60 weekdays</a:t>
            </a:r>
            <a:endParaRPr lang="en-US" sz="1200" b="1" u="none" strike="noStrike">
              <a:solidFill>
                <a:srgbClr val="000000"/>
              </a:solidFill>
              <a:effectLst/>
              <a:uFillTx/>
              <a:latin typeface="Arial"/>
            </a:endParaRPr>
          </a:p>
        </p:txBody>
      </p:sp>
      <p:sp>
        <p:nvSpPr>
          <p:cNvPr id="83" name="Shape 8"/>
          <p:cNvSpPr/>
          <p:nvPr/>
        </p:nvSpPr>
        <p:spPr>
          <a:xfrm>
            <a:off x="8183880" y="1325880"/>
            <a:ext cx="3291480" cy="1325520"/>
          </a:xfrm>
          <a:prstGeom prst="roundRect">
            <a:avLst>
              <a:gd name="adj" fmla="val 5517"/>
            </a:avLst>
          </a:prstGeom>
          <a:solidFill>
            <a:srgbClr val="FFFFFF"/>
          </a:solidFill>
          <a:ln w="12700">
            <a:solidFill>
              <a:srgbClr val="D9E2E8"/>
            </a:solidFill>
            <a:round/>
          </a:ln>
          <a:effectLst>
            <a:outerShdw blurRad="12600" dist="50402" dir="2700000" algn="bl" rotWithShape="0">
              <a:srgbClr val="B7C3CC">
                <a:alpha val="1800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4" name="Text 9"/>
          <p:cNvSpPr/>
          <p:nvPr/>
        </p:nvSpPr>
        <p:spPr>
          <a:xfrm>
            <a:off x="8321040" y="1490400"/>
            <a:ext cx="3017160" cy="5025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600" b="1" u="none" strike="noStrike">
                <a:solidFill>
                  <a:srgbClr val="B64B4B"/>
                </a:solidFill>
                <a:effectLst/>
                <a:uFillTx/>
                <a:latin typeface="Aptos"/>
              </a:rPr>
              <a:t>≈50%</a:t>
            </a:r>
            <a:endParaRPr lang="en-US" sz="2600" b="0" u="none" strike="noStrike">
              <a:solidFill>
                <a:srgbClr val="000000"/>
              </a:solidFill>
              <a:effectLst/>
              <a:uFillTx/>
              <a:latin typeface="Arial"/>
            </a:endParaRPr>
          </a:p>
        </p:txBody>
      </p:sp>
      <p:sp>
        <p:nvSpPr>
          <p:cNvPr id="85" name="Text 10"/>
          <p:cNvSpPr/>
          <p:nvPr/>
        </p:nvSpPr>
        <p:spPr>
          <a:xfrm>
            <a:off x="8321040" y="2075760"/>
            <a:ext cx="3017160" cy="4752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200" b="1" u="none" strike="noStrike">
                <a:solidFill>
                  <a:srgbClr val="203040"/>
                </a:solidFill>
                <a:effectLst/>
                <a:uFillTx/>
                <a:latin typeface="Aptos"/>
              </a:rPr>
              <a:t>Q3 closures requiring more than 120 business days</a:t>
            </a:r>
            <a:endParaRPr lang="en-US" sz="1200" b="1" u="none" strike="noStrike">
              <a:solidFill>
                <a:srgbClr val="000000"/>
              </a:solidFill>
              <a:effectLst/>
              <a:uFillTx/>
              <a:latin typeface="Arial"/>
            </a:endParaRPr>
          </a:p>
        </p:txBody>
      </p:sp>
      <p:sp>
        <p:nvSpPr>
          <p:cNvPr id="86" name="Text 11"/>
          <p:cNvSpPr/>
          <p:nvPr/>
        </p:nvSpPr>
        <p:spPr>
          <a:xfrm>
            <a:off x="685800" y="3154680"/>
            <a:ext cx="274284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000" b="1" u="none" strike="noStrike">
                <a:effectLst/>
                <a:uFillTx/>
                <a:latin typeface="Aptos"/>
              </a:rPr>
              <a:t>Key risks</a:t>
            </a:r>
            <a:endParaRPr lang="en-US" sz="2000" b="0" u="none" strike="noStrike">
              <a:effectLst/>
              <a:uFillTx/>
              <a:latin typeface="Arial"/>
            </a:endParaRPr>
          </a:p>
        </p:txBody>
      </p:sp>
      <p:sp>
        <p:nvSpPr>
          <p:cNvPr id="87" name="Text 12"/>
          <p:cNvSpPr/>
          <p:nvPr/>
        </p:nvSpPr>
        <p:spPr>
          <a:xfrm>
            <a:off x="731520" y="3547800"/>
            <a:ext cx="5120280" cy="2194200"/>
          </a:xfrm>
          <a:prstGeom prst="rect">
            <a:avLst/>
          </a:prstGeom>
          <a:solidFill>
            <a:srgbClr val="FFC000"/>
          </a:solid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sz="1600" b="1" u="none" strike="noStrike">
                <a:effectLst/>
                <a:uFillTx/>
                <a:latin typeface="Aptos"/>
              </a:rPr>
              <a:t>Legacy files competing with new statutory requests</a:t>
            </a:r>
            <a:endParaRPr lang="en-US" sz="1600" b="1" u="none" strike="noStrike">
              <a:effectLst/>
              <a:uFillTx/>
              <a:latin typeface="Arial"/>
            </a:endParaRPr>
          </a:p>
          <a:p>
            <a:pPr marL="228600" indent="-228600" defTabSz="914400">
              <a:lnSpc>
                <a:spcPct val="100000"/>
              </a:lnSpc>
              <a:buClr>
                <a:srgbClr val="203040"/>
              </a:buClr>
              <a:buFont typeface="Symbol" charset="2"/>
              <a:buChar char=""/>
            </a:pPr>
            <a:r>
              <a:rPr lang="en-US" sz="1600" b="1" u="none" strike="noStrike">
                <a:effectLst/>
                <a:uFillTx/>
                <a:latin typeface="Aptos"/>
              </a:rPr>
              <a:t>Growing privacy-review and advisory demand</a:t>
            </a:r>
            <a:endParaRPr lang="en-US" sz="1600" b="1" u="none" strike="noStrike">
              <a:effectLst/>
              <a:uFillTx/>
              <a:latin typeface="Arial"/>
            </a:endParaRPr>
          </a:p>
          <a:p>
            <a:pPr marL="228600" indent="-228600" defTabSz="914400">
              <a:lnSpc>
                <a:spcPct val="100000"/>
              </a:lnSpc>
              <a:buClr>
                <a:srgbClr val="203040"/>
              </a:buClr>
              <a:buFont typeface="Symbol" charset="2"/>
              <a:buChar char=""/>
            </a:pPr>
            <a:r>
              <a:rPr lang="en-US" sz="1600" b="1" u="none" strike="noStrike">
                <a:effectLst/>
                <a:uFillTx/>
                <a:latin typeface="Aptos"/>
              </a:rPr>
              <a:t>Increasing disclosure and information-sharing complexity</a:t>
            </a:r>
            <a:endParaRPr lang="en-US" sz="1600" b="1" u="none" strike="noStrike">
              <a:effectLst/>
              <a:uFillTx/>
              <a:latin typeface="Arial"/>
            </a:endParaRPr>
          </a:p>
          <a:p>
            <a:pPr marL="228600" indent="-228600" defTabSz="914400">
              <a:lnSpc>
                <a:spcPct val="100000"/>
              </a:lnSpc>
              <a:buClr>
                <a:srgbClr val="203040"/>
              </a:buClr>
              <a:buFont typeface="Symbol" charset="2"/>
              <a:buChar char=""/>
            </a:pPr>
            <a:r>
              <a:rPr lang="en-US" sz="1600" b="1" u="none" strike="noStrike">
                <a:effectLst/>
                <a:uFillTx/>
                <a:latin typeface="Aptos"/>
              </a:rPr>
              <a:t>Remaining Director and Manager recruitment</a:t>
            </a:r>
            <a:endParaRPr lang="en-US" sz="1600" b="1" u="none" strike="noStrike">
              <a:effectLst/>
              <a:uFillTx/>
              <a:latin typeface="Arial"/>
            </a:endParaRPr>
          </a:p>
        </p:txBody>
      </p:sp>
      <p:sp>
        <p:nvSpPr>
          <p:cNvPr id="88" name="Text 13"/>
          <p:cNvSpPr/>
          <p:nvPr/>
        </p:nvSpPr>
        <p:spPr>
          <a:xfrm>
            <a:off x="6400800" y="3154680"/>
            <a:ext cx="274284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000" b="1" u="none" strike="noStrike">
                <a:effectLst/>
                <a:uFillTx/>
                <a:latin typeface="Aptos"/>
              </a:rPr>
              <a:t>Mitigation focus</a:t>
            </a:r>
            <a:endParaRPr lang="en-US" sz="2000" b="0" u="none" strike="noStrike">
              <a:effectLst/>
              <a:uFillTx/>
              <a:latin typeface="Arial"/>
            </a:endParaRPr>
          </a:p>
        </p:txBody>
      </p:sp>
      <p:sp>
        <p:nvSpPr>
          <p:cNvPr id="89" name="Text 14"/>
          <p:cNvSpPr/>
          <p:nvPr/>
        </p:nvSpPr>
        <p:spPr>
          <a:xfrm>
            <a:off x="6446520" y="3547800"/>
            <a:ext cx="4983120" cy="2194200"/>
          </a:xfrm>
          <a:prstGeom prst="rect">
            <a:avLst/>
          </a:prstGeom>
          <a:solidFill>
            <a:srgbClr val="FFC000"/>
          </a:solid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sz="1600" b="0" u="none" strike="noStrike">
                <a:effectLst/>
                <a:uFillTx/>
                <a:latin typeface="Aptos"/>
              </a:rPr>
              <a:t>Prioritization and complexity-based triage</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Focused backlog reduction and workload reviews</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Staff development, guidance and standardized practices</a:t>
            </a:r>
            <a:endParaRPr lang="en-US" sz="1600" b="0" u="none" strike="noStrike">
              <a:effectLst/>
              <a:uFillTx/>
              <a:latin typeface="Arial"/>
            </a:endParaRPr>
          </a:p>
          <a:p>
            <a:pPr marL="228600" indent="-228600" defTabSz="914400">
              <a:lnSpc>
                <a:spcPct val="100000"/>
              </a:lnSpc>
              <a:buClr>
                <a:srgbClr val="203040"/>
              </a:buClr>
              <a:buFont typeface="Symbol" charset="2"/>
              <a:buChar char=""/>
            </a:pPr>
            <a:r>
              <a:rPr lang="en-US" sz="1600" b="0" u="none" strike="noStrike">
                <a:effectLst/>
                <a:uFillTx/>
                <a:latin typeface="Aptos"/>
              </a:rPr>
              <a:t>Clear metrics, monitoring and regular reporting</a:t>
            </a:r>
            <a:endParaRPr lang="en-US" sz="1600" b="0" u="none" strike="noStrike">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 0"/>
          <p:cNvSpPr/>
          <p:nvPr/>
        </p:nvSpPr>
        <p:spPr>
          <a:xfrm>
            <a:off x="594360" y="384120"/>
            <a:ext cx="10972440" cy="438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tabLst>
                <a:tab pos="0" algn="l"/>
              </a:tabLst>
            </a:pPr>
            <a:r>
              <a:rPr lang="en-US" sz="2500" b="1">
                <a:latin typeface="Aptos"/>
              </a:rPr>
              <a:t>Improvement roadmap</a:t>
            </a:r>
            <a:r>
              <a:rPr lang="en-US" sz="2500" b="1" u="none" strike="noStrike">
                <a:effectLst/>
                <a:uFillTx/>
                <a:latin typeface="Aptos"/>
              </a:rPr>
              <a:t> and executive focus</a:t>
            </a:r>
            <a:endParaRPr lang="en-US" sz="2500" b="0" u="none" strike="noStrike">
              <a:effectLst/>
              <a:uFillTx/>
              <a:latin typeface="Arial"/>
            </a:endParaRPr>
          </a:p>
        </p:txBody>
      </p:sp>
      <p:sp>
        <p:nvSpPr>
          <p:cNvPr id="93" name="Text 1"/>
          <p:cNvSpPr/>
          <p:nvPr/>
        </p:nvSpPr>
        <p:spPr>
          <a:xfrm>
            <a:off x="594360" y="850320"/>
            <a:ext cx="10972440" cy="273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1200" b="1" u="none" strike="noStrike">
                <a:effectLst/>
                <a:uFillTx/>
                <a:latin typeface="Aptos"/>
              </a:rPr>
              <a:t>Sustain current gains while building a durable access and privacy program</a:t>
            </a:r>
            <a:r>
              <a:rPr lang="en-US" sz="1200" b="0" u="none" strike="noStrike">
                <a:solidFill>
                  <a:srgbClr val="617180"/>
                </a:solidFill>
                <a:effectLst/>
                <a:uFillTx/>
                <a:latin typeface="Aptos"/>
              </a:rPr>
              <a:t>.</a:t>
            </a:r>
            <a:endParaRPr lang="en-US" sz="1200" b="0" u="none" strike="noStrike">
              <a:solidFill>
                <a:srgbClr val="000000"/>
              </a:solidFill>
              <a:effectLst/>
              <a:uFillTx/>
              <a:latin typeface="Arial"/>
            </a:endParaRPr>
          </a:p>
        </p:txBody>
      </p:sp>
      <p:sp>
        <p:nvSpPr>
          <p:cNvPr id="94" name="Text 2"/>
          <p:cNvSpPr/>
          <p:nvPr/>
        </p:nvSpPr>
        <p:spPr>
          <a:xfrm>
            <a:off x="685800" y="1234440"/>
            <a:ext cx="525744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200" b="1" u="none" strike="noStrike">
                <a:effectLst/>
                <a:uFillTx/>
                <a:latin typeface="Aptos"/>
              </a:rPr>
              <a:t>2026–2027</a:t>
            </a:r>
            <a:endParaRPr lang="en-US" sz="2200" b="0" u="none" strike="noStrike">
              <a:effectLst/>
              <a:uFillTx/>
              <a:latin typeface="Arial"/>
            </a:endParaRPr>
          </a:p>
        </p:txBody>
      </p:sp>
      <p:sp>
        <p:nvSpPr>
          <p:cNvPr id="95" name="Text 3"/>
          <p:cNvSpPr/>
          <p:nvPr/>
        </p:nvSpPr>
        <p:spPr>
          <a:xfrm>
            <a:off x="6263640" y="1234440"/>
            <a:ext cx="5257440" cy="365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2200" b="1" u="none" strike="noStrike">
                <a:effectLst/>
                <a:uFillTx/>
                <a:latin typeface="Aptos"/>
              </a:rPr>
              <a:t>2027–2028</a:t>
            </a:r>
            <a:endParaRPr lang="en-US" sz="2200" b="0" u="none" strike="noStrike">
              <a:effectLst/>
              <a:uFillTx/>
              <a:latin typeface="Arial"/>
            </a:endParaRPr>
          </a:p>
        </p:txBody>
      </p:sp>
      <p:sp>
        <p:nvSpPr>
          <p:cNvPr id="96" name="Shape 4"/>
          <p:cNvSpPr/>
          <p:nvPr/>
        </p:nvSpPr>
        <p:spPr>
          <a:xfrm>
            <a:off x="685800" y="1737360"/>
            <a:ext cx="5257440" cy="3428640"/>
          </a:xfrm>
          <a:prstGeom prst="roundRect">
            <a:avLst>
              <a:gd name="adj" fmla="val 16667"/>
            </a:avLst>
          </a:prstGeom>
          <a:solidFill>
            <a:srgbClr val="FFC000"/>
          </a:solidFill>
          <a:ln w="12700">
            <a:solidFill>
              <a:srgbClr val="C9D7E2"/>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97" name="Text 5"/>
          <p:cNvSpPr/>
          <p:nvPr/>
        </p:nvSpPr>
        <p:spPr>
          <a:xfrm>
            <a:off x="960120" y="2103120"/>
            <a:ext cx="4708800" cy="269712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b="0" u="none" strike="noStrike">
                <a:effectLst/>
                <a:uFillTx/>
                <a:latin typeface="Aptos"/>
              </a:rPr>
              <a:t>Transform intake, triage and workload management</a:t>
            </a:r>
            <a:endParaRPr lang="en-US" b="0" u="none" strike="noStrike">
              <a:effectLst/>
              <a:uFillTx/>
              <a:latin typeface="Arial"/>
            </a:endParaRPr>
          </a:p>
          <a:p>
            <a:pPr marL="228600" indent="-228600" defTabSz="914400">
              <a:lnSpc>
                <a:spcPct val="100000"/>
              </a:lnSpc>
              <a:buClr>
                <a:srgbClr val="203040"/>
              </a:buClr>
              <a:buFont typeface="Symbol" charset="2"/>
              <a:buChar char=""/>
            </a:pPr>
            <a:r>
              <a:rPr lang="en-US" b="0" u="none" strike="noStrike">
                <a:effectLst/>
                <a:uFillTx/>
                <a:latin typeface="Aptos"/>
              </a:rPr>
              <a:t>Create structured training, readiness measures and knowledge resources</a:t>
            </a:r>
            <a:endParaRPr lang="en-US" b="0" u="none" strike="noStrike">
              <a:effectLst/>
              <a:uFillTx/>
              <a:latin typeface="Arial"/>
            </a:endParaRPr>
          </a:p>
          <a:p>
            <a:pPr marL="228600" indent="-228600" defTabSz="914400">
              <a:lnSpc>
                <a:spcPct val="100000"/>
              </a:lnSpc>
              <a:buClr>
                <a:srgbClr val="203040"/>
              </a:buClr>
              <a:buFont typeface="Symbol" charset="2"/>
              <a:buChar char=""/>
            </a:pPr>
            <a:r>
              <a:rPr lang="en-US" b="0" u="none" strike="noStrike">
                <a:effectLst/>
                <a:uFillTx/>
                <a:latin typeface="Aptos"/>
              </a:rPr>
              <a:t>Modernize SOPs, templates and governance</a:t>
            </a:r>
            <a:endParaRPr lang="en-US" b="0" u="none" strike="noStrike">
              <a:effectLst/>
              <a:uFillTx/>
              <a:latin typeface="Arial"/>
            </a:endParaRPr>
          </a:p>
          <a:p>
            <a:pPr marL="228600" indent="-228600" defTabSz="914400">
              <a:lnSpc>
                <a:spcPct val="100000"/>
              </a:lnSpc>
              <a:buClr>
                <a:srgbClr val="203040"/>
              </a:buClr>
              <a:buFont typeface="Symbol" charset="2"/>
              <a:buChar char=""/>
            </a:pPr>
            <a:r>
              <a:rPr lang="en-US" b="0" u="none" strike="noStrike">
                <a:effectLst/>
                <a:uFillTx/>
                <a:latin typeface="Aptos"/>
              </a:rPr>
              <a:t>Evaluate compliant AI support and strengthen dashboards</a:t>
            </a:r>
            <a:endParaRPr lang="en-US" b="0" u="none" strike="noStrike">
              <a:effectLst/>
              <a:uFillTx/>
              <a:latin typeface="Arial"/>
            </a:endParaRPr>
          </a:p>
        </p:txBody>
      </p:sp>
      <p:sp>
        <p:nvSpPr>
          <p:cNvPr id="98" name="Shape 6"/>
          <p:cNvSpPr/>
          <p:nvPr/>
        </p:nvSpPr>
        <p:spPr>
          <a:xfrm>
            <a:off x="6263640" y="1737360"/>
            <a:ext cx="5257440" cy="3428640"/>
          </a:xfrm>
          <a:prstGeom prst="roundRect">
            <a:avLst>
              <a:gd name="adj" fmla="val 16667"/>
            </a:avLst>
          </a:prstGeom>
          <a:solidFill>
            <a:srgbClr val="FFC000"/>
          </a:solidFill>
          <a:ln w="12700">
            <a:solidFill>
              <a:srgbClr val="B9D7D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99" name="Text 7"/>
          <p:cNvSpPr/>
          <p:nvPr/>
        </p:nvSpPr>
        <p:spPr>
          <a:xfrm>
            <a:off x="6537960" y="2103120"/>
            <a:ext cx="4708800" cy="2697120"/>
          </a:xfrm>
          <a:prstGeom prst="rect">
            <a:avLst/>
          </a:prstGeom>
          <a:noFill/>
          <a:ln w="0">
            <a:noFill/>
          </a:ln>
        </p:spPr>
        <p:style>
          <a:lnRef idx="0">
            <a:scrgbClr r="0" g="0" b="0"/>
          </a:lnRef>
          <a:fillRef idx="0">
            <a:scrgbClr r="0" g="0" b="0"/>
          </a:fillRef>
          <a:effectRef idx="0">
            <a:scrgbClr r="0" g="0" b="0"/>
          </a:effectRef>
          <a:fontRef idx="minor"/>
        </p:style>
        <p:txBody>
          <a:bodyPr lIns="1080" tIns="1080" rIns="1080" bIns="1080" anchor="ctr">
            <a:normAutofit/>
          </a:bodyPr>
          <a:lstStyle/>
          <a:p>
            <a:pPr marL="228600" indent="-228600" defTabSz="914400">
              <a:lnSpc>
                <a:spcPct val="100000"/>
              </a:lnSpc>
              <a:buClr>
                <a:srgbClr val="203040"/>
              </a:buClr>
              <a:buFont typeface="Symbol" charset="2"/>
              <a:buChar char=""/>
            </a:pPr>
            <a:r>
              <a:rPr lang="en-US" b="0" u="none" strike="noStrike">
                <a:solidFill>
                  <a:srgbClr val="203040"/>
                </a:solidFill>
                <a:effectLst/>
                <a:uFillTx/>
                <a:latin typeface="Aptos"/>
              </a:rPr>
              <a:t>Build supervisory and management capacity</a:t>
            </a:r>
            <a:endParaRPr lang="en-US" b="0" u="none" strike="noStrike">
              <a:solidFill>
                <a:srgbClr val="000000"/>
              </a:solidFill>
              <a:effectLst/>
              <a:uFillTx/>
              <a:latin typeface="Arial"/>
            </a:endParaRPr>
          </a:p>
          <a:p>
            <a:pPr marL="228600" indent="-228600" defTabSz="914400">
              <a:lnSpc>
                <a:spcPct val="100000"/>
              </a:lnSpc>
              <a:buClr>
                <a:srgbClr val="203040"/>
              </a:buClr>
              <a:buFont typeface="Symbol" charset="2"/>
              <a:buChar char=""/>
            </a:pPr>
            <a:r>
              <a:rPr lang="en-US" b="0" u="none" strike="noStrike">
                <a:solidFill>
                  <a:srgbClr val="203040"/>
                </a:solidFill>
                <a:effectLst/>
                <a:uFillTx/>
                <a:latin typeface="Aptos"/>
              </a:rPr>
              <a:t>Reduce dependence on overtime and crisis-response initiatives</a:t>
            </a:r>
            <a:endParaRPr lang="en-US" b="0" u="none" strike="noStrike">
              <a:solidFill>
                <a:srgbClr val="000000"/>
              </a:solidFill>
              <a:effectLst/>
              <a:uFillTx/>
              <a:latin typeface="Arial"/>
            </a:endParaRPr>
          </a:p>
          <a:p>
            <a:pPr marL="228600" indent="-228600" defTabSz="914400">
              <a:lnSpc>
                <a:spcPct val="100000"/>
              </a:lnSpc>
              <a:buClr>
                <a:srgbClr val="203040"/>
              </a:buClr>
              <a:buFont typeface="Symbol" charset="2"/>
              <a:buChar char=""/>
            </a:pPr>
            <a:r>
              <a:rPr lang="en-US" b="0" u="none" strike="noStrike">
                <a:solidFill>
                  <a:srgbClr val="203040"/>
                </a:solidFill>
                <a:effectLst/>
                <a:uFillTx/>
                <a:latin typeface="Aptos"/>
              </a:rPr>
              <a:t>Strengthen privacy-management and breach-response readiness</a:t>
            </a:r>
            <a:endParaRPr lang="en-US" b="0" u="none" strike="noStrike">
              <a:solidFill>
                <a:srgbClr val="000000"/>
              </a:solidFill>
              <a:effectLst/>
              <a:uFillTx/>
              <a:latin typeface="Arial"/>
            </a:endParaRPr>
          </a:p>
          <a:p>
            <a:pPr marL="228600" indent="-228600" defTabSz="914400">
              <a:lnSpc>
                <a:spcPct val="100000"/>
              </a:lnSpc>
              <a:buClr>
                <a:srgbClr val="203040"/>
              </a:buClr>
              <a:buFont typeface="Symbol" charset="2"/>
              <a:buChar char=""/>
            </a:pPr>
            <a:r>
              <a:rPr lang="en-US" b="0" u="none" strike="noStrike">
                <a:solidFill>
                  <a:srgbClr val="203040"/>
                </a:solidFill>
                <a:effectLst/>
                <a:uFillTx/>
                <a:latin typeface="Aptos"/>
              </a:rPr>
              <a:t>Establish metrics-driven continuous improvement</a:t>
            </a:r>
            <a:endParaRPr lang="en-US" b="0" u="none" strike="noStrike">
              <a:solidFill>
                <a:srgbClr val="000000"/>
              </a:solidFill>
              <a:effectLst/>
              <a:uFillTx/>
              <a:latin typeface="Arial"/>
            </a:endParaRPr>
          </a:p>
        </p:txBody>
      </p:sp>
      <p:sp>
        <p:nvSpPr>
          <p:cNvPr id="100" name="Shape 8"/>
          <p:cNvSpPr/>
          <p:nvPr/>
        </p:nvSpPr>
        <p:spPr>
          <a:xfrm>
            <a:off x="2011680" y="5486400"/>
            <a:ext cx="8183520" cy="566640"/>
          </a:xfrm>
          <a:prstGeom prst="roundRect">
            <a:avLst>
              <a:gd name="adj" fmla="val 16667"/>
            </a:avLst>
          </a:prstGeom>
          <a:solidFill>
            <a:schemeClr val="tx1"/>
          </a:solidFill>
          <a:ln w="12700">
            <a:solidFill>
              <a:srgbClr val="123B5D"/>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01" name="Text 9"/>
          <p:cNvSpPr/>
          <p:nvPr/>
        </p:nvSpPr>
        <p:spPr>
          <a:xfrm>
            <a:off x="2240280" y="5632560"/>
            <a:ext cx="7726320" cy="228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tabLst>
                <a:tab pos="0" algn="l"/>
              </a:tabLst>
            </a:pPr>
            <a:r>
              <a:rPr lang="en-US" sz="1500" b="1" u="none" strike="noStrike">
                <a:solidFill>
                  <a:srgbClr val="FFFFFF"/>
                </a:solidFill>
                <a:effectLst/>
                <a:uFillTx/>
                <a:latin typeface="Aptos"/>
              </a:rPr>
              <a:t>Executive focus: backlog reduction • timeliness • quality • workforce readiness • modernization milestones</a:t>
            </a:r>
            <a:endParaRPr lang="en-US" sz="1500" b="0" u="none" strike="noStrike">
              <a:solidFill>
                <a:srgbClr val="000000"/>
              </a:solidFill>
              <a:effectLst/>
              <a:uFillTx/>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majorFont>
      <a:minorFont>
        <a:latin typeface="Aptos"/>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337</TotalTime>
  <Words>2023</Words>
  <Application>Microsoft Office PowerPoint</Application>
  <PresentationFormat>Widescreen</PresentationFormat>
  <Paragraphs>166</Paragraphs>
  <Slides>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Aptos</vt:lpstr>
      <vt:lpstr>Arial</vt:lpstr>
      <vt:lpstr>Calibri</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Calgary Police Service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Amory Hamilton-Henry</dc:creator>
  <cp:lastModifiedBy>Kristine Robidoux</cp:lastModifiedBy>
  <cp:revision>110</cp:revision>
  <cp:lastPrinted>2026-10-28T13:40:59Z</cp:lastPrinted>
  <dcterms:created xsi:type="dcterms:W3CDTF">2026-10-06T22:31:43Z</dcterms:created>
  <dcterms:modified xsi:type="dcterms:W3CDTF">2026-10-28T19:33:53Z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2026-10-06T22:30:12Z</dcterms:created>
  <dc:creator>Amory Hamilton-Henry</dc:creator>
  <dc:description/>
  <dc:language>en-US</dc:language>
  <cp:lastModifiedBy>Amory Hamilton-Henry</cp:lastModifiedBy>
  <dcterms:modified xsi:type="dcterms:W3CDTF">2026-10-06T22:30:12Z</dcterms:modified>
  <cp:revision>1</cp:revision>
  <dc:subject>Access &amp; Privacy Section Improvement and Modernization</dc:subject>
  <dc:title>Access &amp; Privacy Section Improvement and Modernization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6</vt:r8>
  </property>
  <property fmtid="{D5CDD505-2E9C-101B-9397-08002B2CF9AE}" pid="3" name="PresentationFormat">
    <vt:lpwstr>On-screen Show (16:9)</vt:lpwstr>
  </property>
  <property fmtid="{D5CDD505-2E9C-101B-9397-08002B2CF9AE}" pid="4" name="Slides">
    <vt:r8>6</vt:r8>
  </property>
  <property fmtid="{D5CDD505-2E9C-101B-9397-08002B2CF9AE}" pid="5" name="MSIP_Label_cc6119a6-cdb8-4065-92e3-324510dad6e2_Enabled">
    <vt:lpwstr>true</vt:lpwstr>
  </property>
  <property fmtid="{D5CDD505-2E9C-101B-9397-08002B2CF9AE}" pid="6" name="MSIP_Label_cc6119a6-cdb8-4065-92e3-324510dad6e2_SetDate">
    <vt:lpwstr>2026-10-06T22:31:43Z</vt:lpwstr>
  </property>
  <property fmtid="{D5CDD505-2E9C-101B-9397-08002B2CF9AE}" pid="7" name="MSIP_Label_cc6119a6-cdb8-4065-92e3-324510dad6e2_Method">
    <vt:lpwstr>Privileged</vt:lpwstr>
  </property>
  <property fmtid="{D5CDD505-2E9C-101B-9397-08002B2CF9AE}" pid="8" name="MSIP_Label_cc6119a6-cdb8-4065-92e3-324510dad6e2_Name">
    <vt:lpwstr>Protected A</vt:lpwstr>
  </property>
  <property fmtid="{D5CDD505-2E9C-101B-9397-08002B2CF9AE}" pid="9" name="MSIP_Label_cc6119a6-cdb8-4065-92e3-324510dad6e2_SiteId">
    <vt:lpwstr>b19bc849-5778-4293-babb-7dd7f046c0f2</vt:lpwstr>
  </property>
  <property fmtid="{D5CDD505-2E9C-101B-9397-08002B2CF9AE}" pid="10" name="MSIP_Label_cc6119a6-cdb8-4065-92e3-324510dad6e2_ActionId">
    <vt:lpwstr>c2267f7e-ddaf-418f-afda-9bd3e84d7aa7</vt:lpwstr>
  </property>
  <property fmtid="{D5CDD505-2E9C-101B-9397-08002B2CF9AE}" pid="11" name="MSIP_Label_cc6119a6-cdb8-4065-92e3-324510dad6e2_ContentBits">
    <vt:lpwstr>0</vt:lpwstr>
  </property>
</Properties>
</file>